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7465" r:id="rId3"/>
    <p:sldId id="7443" r:id="rId4"/>
    <p:sldId id="7533" r:id="rId5"/>
    <p:sldId id="7534" r:id="rId6"/>
    <p:sldId id="7535" r:id="rId7"/>
    <p:sldId id="7536" r:id="rId8"/>
    <p:sldId id="7537" r:id="rId9"/>
    <p:sldId id="7538" r:id="rId10"/>
    <p:sldId id="7539" r:id="rId11"/>
    <p:sldId id="7540" r:id="rId12"/>
    <p:sldId id="7541" r:id="rId13"/>
    <p:sldId id="7544" r:id="rId14"/>
    <p:sldId id="7545" r:id="rId15"/>
    <p:sldId id="7542" r:id="rId16"/>
    <p:sldId id="7543" r:id="rId17"/>
    <p:sldId id="7546" r:id="rId18"/>
    <p:sldId id="7547" r:id="rId19"/>
    <p:sldId id="7548" r:id="rId20"/>
    <p:sldId id="7549" r:id="rId21"/>
    <p:sldId id="7524" r:id="rId22"/>
    <p:sldId id="260" r:id="rId23"/>
    <p:sldId id="261" r:id="rId24"/>
    <p:sldId id="7525" r:id="rId25"/>
    <p:sldId id="7530" r:id="rId26"/>
    <p:sldId id="7532" r:id="rId27"/>
    <p:sldId id="7531" r:id="rId28"/>
    <p:sldId id="7526" r:id="rId29"/>
    <p:sldId id="7529" r:id="rId30"/>
    <p:sldId id="7528" r:id="rId31"/>
    <p:sldId id="7550" r:id="rId32"/>
    <p:sldId id="752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E4A"/>
    <a:srgbClr val="F0F1F3"/>
    <a:srgbClr val="FFFFFF"/>
    <a:srgbClr val="E5E9EC"/>
    <a:srgbClr val="EF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1" autoAdjust="0"/>
    <p:restoredTop sz="94614" autoAdjust="0"/>
  </p:normalViewPr>
  <p:slideViewPr>
    <p:cSldViewPr snapToGrid="0">
      <p:cViewPr varScale="1">
        <p:scale>
          <a:sx n="63" d="100"/>
          <a:sy n="63" d="100"/>
        </p:scale>
        <p:origin x="908" y="6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D85BF-B191-48CA-9728-20FF71D3A776}"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D6AA-A951-4B2E-B868-A2A70BA6CA3F}" type="slidenum">
              <a:rPr lang="zh-CN" altLang="en-US" smtClean="0"/>
              <a:t>‹#›</a:t>
            </a:fld>
            <a:endParaRPr lang="zh-CN" altLang="en-US"/>
          </a:p>
        </p:txBody>
      </p:sp>
    </p:spTree>
    <p:extLst>
      <p:ext uri="{BB962C8B-B14F-4D97-AF65-F5344CB8AC3E}">
        <p14:creationId xmlns:p14="http://schemas.microsoft.com/office/powerpoint/2010/main" val="87845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03901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24</a:t>
            </a:fld>
            <a:endParaRPr lang="zh-CN" altLang="en-US"/>
          </a:p>
        </p:txBody>
      </p:sp>
    </p:spTree>
    <p:extLst>
      <p:ext uri="{BB962C8B-B14F-4D97-AF65-F5344CB8AC3E}">
        <p14:creationId xmlns:p14="http://schemas.microsoft.com/office/powerpoint/2010/main" val="381739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28</a:t>
            </a:fld>
            <a:endParaRPr lang="zh-CN" altLang="en-US"/>
          </a:p>
        </p:txBody>
      </p:sp>
    </p:spTree>
    <p:extLst>
      <p:ext uri="{BB962C8B-B14F-4D97-AF65-F5344CB8AC3E}">
        <p14:creationId xmlns:p14="http://schemas.microsoft.com/office/powerpoint/2010/main" val="342717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3</a:t>
            </a:fld>
            <a:endParaRPr lang="zh-CN" altLang="en-US"/>
          </a:p>
        </p:txBody>
      </p:sp>
    </p:spTree>
    <p:extLst>
      <p:ext uri="{BB962C8B-B14F-4D97-AF65-F5344CB8AC3E}">
        <p14:creationId xmlns:p14="http://schemas.microsoft.com/office/powerpoint/2010/main" val="1296883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DD317A-E9AF-4A9A-9B40-9EA83027A62F}" type="slidenum">
              <a:rPr lang="en-US" altLang="zh-CN"/>
              <a:pPr eaLnBrk="1" hangingPunct="1"/>
              <a:t>4</a:t>
            </a:fld>
            <a:endParaRPr lang="en-US" altLang="zh-CN"/>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 vertical seam is a vertical path from the top of the image to the bottom containing just one pixel in each row.</a:t>
            </a:r>
          </a:p>
          <a:p>
            <a:pPr eaLnBrk="1" hangingPunct="1"/>
            <a:r>
              <a:rPr lang="en-US" altLang="zh-CN"/>
              <a:t>Similarly we can define a horizontal seam from left to right.</a:t>
            </a:r>
          </a:p>
        </p:txBody>
      </p:sp>
    </p:spTree>
    <p:extLst>
      <p:ext uri="{BB962C8B-B14F-4D97-AF65-F5344CB8AC3E}">
        <p14:creationId xmlns:p14="http://schemas.microsoft.com/office/powerpoint/2010/main" val="213140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BBB5EFF-0EE0-47B6-85EF-42A7384C3AD7}" type="slidenum">
              <a:rPr lang="en-US" altLang="zh-CN"/>
              <a:pPr eaLnBrk="1" hangingPunct="1"/>
              <a:t>5</a:t>
            </a:fld>
            <a:endParaRPr lang="en-US" altLang="zh-CN"/>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The question is how to find the right seam to remove</a:t>
            </a:r>
          </a:p>
        </p:txBody>
      </p:sp>
    </p:spTree>
    <p:extLst>
      <p:ext uri="{BB962C8B-B14F-4D97-AF65-F5344CB8AC3E}">
        <p14:creationId xmlns:p14="http://schemas.microsoft.com/office/powerpoint/2010/main" val="17018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A4FE6A-8D58-4EE0-8138-B1C161893309}" type="slidenum">
              <a:rPr lang="en-US" altLang="zh-CN"/>
              <a:pPr eaLnBrk="1" hangingPunct="1"/>
              <a:t>6</a:t>
            </a:fld>
            <a:endParaRPr lang="en-US" altLang="zh-CN"/>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This can be done using some energy function and choosing the seam with least amount of energy</a:t>
            </a:r>
          </a:p>
        </p:txBody>
      </p:sp>
    </p:spTree>
    <p:extLst>
      <p:ext uri="{BB962C8B-B14F-4D97-AF65-F5344CB8AC3E}">
        <p14:creationId xmlns:p14="http://schemas.microsoft.com/office/powerpoint/2010/main" val="4154904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3420B5C-FC04-4F01-B612-6ACCDC823E0A}" type="slidenum">
              <a:rPr lang="en-US" altLang="zh-CN"/>
              <a:pPr eaLnBrk="1" hangingPunct="1"/>
              <a:t>7</a:t>
            </a:fld>
            <a:endParaRPr lang="en-US" altLang="zh-CN"/>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We have shown how this could be done in an efficient manner on images using dynamic programming</a:t>
            </a:r>
          </a:p>
        </p:txBody>
      </p:sp>
    </p:spTree>
    <p:extLst>
      <p:ext uri="{BB962C8B-B14F-4D97-AF65-F5344CB8AC3E}">
        <p14:creationId xmlns:p14="http://schemas.microsoft.com/office/powerpoint/2010/main" val="628720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040DD7-402C-4516-A69E-0A8355BAB1D5}" type="slidenum">
              <a:rPr lang="en-US" altLang="zh-CN"/>
              <a:pPr eaLnBrk="1" hangingPunct="1"/>
              <a:t>12</a:t>
            </a:fld>
            <a:endParaRPr lang="en-US" altLang="zh-CN"/>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We would like to find cuts that separate the image into two part and therefore instead of connecting all pixels as usually done in graph cut on images, we connect the right and left columns only to S and T.</a:t>
            </a:r>
          </a:p>
        </p:txBody>
      </p:sp>
    </p:spTree>
    <p:extLst>
      <p:ext uri="{BB962C8B-B14F-4D97-AF65-F5344CB8AC3E}">
        <p14:creationId xmlns:p14="http://schemas.microsoft.com/office/powerpoint/2010/main" val="1986003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F53182-591C-435A-B814-8AF3DDA1F8BF}" type="slidenum">
              <a:rPr lang="en-US" altLang="zh-CN"/>
              <a:pPr eaLnBrk="1" hangingPunct="1"/>
              <a:t>13</a:t>
            </a:fld>
            <a:endParaRPr lang="en-US" altLang="zh-CN"/>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Now lets examine the graph constructed. We concentrate on four adjacent pixels, but this graph structure repeats over the whole image</a:t>
            </a:r>
          </a:p>
        </p:txBody>
      </p:sp>
    </p:spTree>
    <p:extLst>
      <p:ext uri="{BB962C8B-B14F-4D97-AF65-F5344CB8AC3E}">
        <p14:creationId xmlns:p14="http://schemas.microsoft.com/office/powerpoint/2010/main" val="2949965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E624F0-09E1-425A-A52F-CC4F476DA1EF}" type="slidenum">
              <a:rPr lang="zh-CN" altLang="en-US" smtClean="0"/>
              <a:pPr/>
              <a:t>21</a:t>
            </a:fld>
            <a:endParaRPr lang="zh-CN" altLang="en-US"/>
          </a:p>
        </p:txBody>
      </p:sp>
    </p:spTree>
    <p:extLst>
      <p:ext uri="{BB962C8B-B14F-4D97-AF65-F5344CB8AC3E}">
        <p14:creationId xmlns:p14="http://schemas.microsoft.com/office/powerpoint/2010/main" val="453962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0">
              <a:srgbClr val="FFFFFF"/>
            </a:gs>
            <a:gs pos="67000">
              <a:srgbClr val="F0F1F3"/>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3C8CFB-A8F2-4AD3-A55A-4B4B8BE3B2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4845"/>
          <a:stretch/>
        </p:blipFill>
        <p:spPr>
          <a:xfrm>
            <a:off x="0" y="0"/>
            <a:ext cx="4992914" cy="6858000"/>
          </a:xfrm>
          <a:prstGeom prst="rect">
            <a:avLst/>
          </a:prstGeom>
        </p:spPr>
      </p:pic>
    </p:spTree>
    <p:extLst>
      <p:ext uri="{BB962C8B-B14F-4D97-AF65-F5344CB8AC3E}">
        <p14:creationId xmlns:p14="http://schemas.microsoft.com/office/powerpoint/2010/main" val="36529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35F54-7CA3-493F-847A-29983B8443D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7721D4-9FBF-4E6D-BF95-431EA476623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ECA267B-1289-440F-9CF1-DDD83C2F334E}"/>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5" name="页脚占位符 4">
            <a:extLst>
              <a:ext uri="{FF2B5EF4-FFF2-40B4-BE49-F238E27FC236}">
                <a16:creationId xmlns:a16="http://schemas.microsoft.com/office/drawing/2014/main" id="{29AF7012-861C-459B-B9E6-9CA6E05D7C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451314-7407-47AF-ACBA-342FB6412B1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811426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49EF25-FBB9-4CC1-9FBD-59D2A9DF97E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870104-20B7-4D69-87BF-AC1B1CBDC93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882186-1999-472E-B04D-0E20C07DD490}"/>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5" name="页脚占位符 4">
            <a:extLst>
              <a:ext uri="{FF2B5EF4-FFF2-40B4-BE49-F238E27FC236}">
                <a16:creationId xmlns:a16="http://schemas.microsoft.com/office/drawing/2014/main" id="{602B9731-3159-4750-B55F-1956A80E45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4B2450-67FA-458B-8D73-5337BEB9928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3870599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96875"/>
            <a:ext cx="11203517" cy="1219200"/>
          </a:xfrm>
        </p:spPr>
        <p:txBody>
          <a:bodyPr/>
          <a:lstStyle/>
          <a:p>
            <a:r>
              <a:rPr lang="en-US"/>
              <a:t>Click to edit Master title style</a:t>
            </a:r>
          </a:p>
        </p:txBody>
      </p:sp>
      <p:sp>
        <p:nvSpPr>
          <p:cNvPr id="3" name="Text Placeholder 2"/>
          <p:cNvSpPr>
            <a:spLocks noGrp="1"/>
          </p:cNvSpPr>
          <p:nvPr>
            <p:ph type="body" sz="half" idx="1"/>
          </p:nvPr>
        </p:nvSpPr>
        <p:spPr>
          <a:xfrm>
            <a:off x="406401" y="1798638"/>
            <a:ext cx="5507567" cy="483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17167" y="1798638"/>
            <a:ext cx="5509684" cy="483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ln/>
        </p:spPr>
        <p:txBody>
          <a:bodyPr/>
          <a:lstStyle>
            <a:lvl1pPr>
              <a:defRPr/>
            </a:lvl1pPr>
          </a:lstStyle>
          <a:p>
            <a:pPr>
              <a:defRPr/>
            </a:pPr>
            <a:r>
              <a:rPr lang="en-US"/>
              <a:t>(c) ariel shamir</a:t>
            </a:r>
          </a:p>
        </p:txBody>
      </p:sp>
    </p:spTree>
    <p:extLst>
      <p:ext uri="{BB962C8B-B14F-4D97-AF65-F5344CB8AC3E}">
        <p14:creationId xmlns:p14="http://schemas.microsoft.com/office/powerpoint/2010/main" val="169228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17FD1-86C7-4D6F-BB18-1BFAF31A95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B418F4-6BEB-4323-85BE-6D9DAA1AC5C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2E0484F-A6D0-4D0A-A67F-9B60623ABD9B}"/>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5" name="页脚占位符 4">
            <a:extLst>
              <a:ext uri="{FF2B5EF4-FFF2-40B4-BE49-F238E27FC236}">
                <a16:creationId xmlns:a16="http://schemas.microsoft.com/office/drawing/2014/main" id="{B64B9663-8560-4E5B-9828-821FFA06E8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783949-B2D7-40A0-9C56-070D7843D49C}"/>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2284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EDC49-D274-42C0-B8C9-54E96E94E6D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FA3DB7-FAA9-461F-88CD-46EB42138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0C8632-A864-4DE3-9016-1A1B27BD6237}"/>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5" name="页脚占位符 4">
            <a:extLst>
              <a:ext uri="{FF2B5EF4-FFF2-40B4-BE49-F238E27FC236}">
                <a16:creationId xmlns:a16="http://schemas.microsoft.com/office/drawing/2014/main" id="{2B08EFBF-B4C6-422F-A471-7844CD680F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24A86A-CF97-4FDA-AA7F-AB051ACDAFF3}"/>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404410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0D0CE-B16C-40C5-869D-8E375B4930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5254BD-1BB0-461D-9523-A56BBA3A7A1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EBC9EEB-E466-46C0-89FD-3A53D739FE6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2804F2E-1DB2-4D6F-92F5-2ED4232B4AF8}"/>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6" name="页脚占位符 5">
            <a:extLst>
              <a:ext uri="{FF2B5EF4-FFF2-40B4-BE49-F238E27FC236}">
                <a16:creationId xmlns:a16="http://schemas.microsoft.com/office/drawing/2014/main" id="{9E7B3A53-8C9E-40B2-BDB1-13E947FCCF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7662B-71C4-4DBF-B5C6-B364C44E2845}"/>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79506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668BCA-4C34-4540-8654-D682C3E3184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112ADA-2000-40BA-98DB-BB4FF7B51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D6848F4-160E-477D-A730-253FDD86F2E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488EB20-4A0E-4A76-BBBE-70DC815B5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E7A608A-40A6-4221-ACA8-19D102B3809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B7697C3-D3D9-4FAC-8CBD-1D233FD246A7}"/>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8" name="页脚占位符 7">
            <a:extLst>
              <a:ext uri="{FF2B5EF4-FFF2-40B4-BE49-F238E27FC236}">
                <a16:creationId xmlns:a16="http://schemas.microsoft.com/office/drawing/2014/main" id="{6E244771-2EC9-4A17-AA02-1B56BD9908D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14C20D-25F2-40ED-AAAF-D24802D6B85F}"/>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
        <p:nvSpPr>
          <p:cNvPr id="11" name="矩形 10"/>
          <p:cNvSpPr/>
          <p:nvPr userDrawn="1"/>
        </p:nvSpPr>
        <p:spPr>
          <a:xfrm>
            <a:off x="0" y="5268419"/>
            <a:ext cx="775136" cy="246221"/>
          </a:xfrm>
          <a:prstGeom prst="rect">
            <a:avLst/>
          </a:prstGeom>
        </p:spPr>
        <p:txBody>
          <a:bodyPr wrap="square">
            <a:spAutoFit/>
          </a:bodyPr>
          <a:lstStyle/>
          <a:p>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模板下载：</a:t>
            </a:r>
            <a:r>
              <a:rPr lang="en-US" altLang="zh-CN" sz="100" dirty="0">
                <a:solidFill>
                  <a:schemeClr val="bg1">
                    <a:lumMod val="95000"/>
                  </a:schemeClr>
                </a:solidFill>
                <a:latin typeface="Calibri"/>
                <a:ea typeface="宋体"/>
              </a:rPr>
              <a:t>www.1ppt.com/moban/     </a:t>
            </a:r>
            <a:r>
              <a:rPr lang="zh-CN" altLang="en-US" sz="100" dirty="0">
                <a:solidFill>
                  <a:schemeClr val="bg1">
                    <a:lumMod val="95000"/>
                  </a:schemeClr>
                </a:solidFill>
                <a:latin typeface="Calibri"/>
                <a:ea typeface="宋体"/>
              </a:rPr>
              <a:t>行业</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a:t>
            </a:r>
            <a:r>
              <a:rPr lang="en-US" altLang="zh-CN" sz="100" dirty="0">
                <a:solidFill>
                  <a:schemeClr val="bg1">
                    <a:lumMod val="95000"/>
                  </a:schemeClr>
                </a:solidFill>
                <a:latin typeface="Calibri"/>
                <a:ea typeface="宋体"/>
              </a:rPr>
              <a:t>www.1ppt.com/hangye/ </a:t>
            </a:r>
          </a:p>
          <a:p>
            <a:r>
              <a:rPr lang="zh-CN" altLang="en-US" sz="100" dirty="0">
                <a:solidFill>
                  <a:schemeClr val="bg1">
                    <a:lumMod val="95000"/>
                  </a:schemeClr>
                </a:solidFill>
                <a:latin typeface="Calibri"/>
                <a:ea typeface="宋体"/>
              </a:rPr>
              <a:t>节日</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模板：</a:t>
            </a:r>
            <a:r>
              <a:rPr lang="en-US" altLang="zh-CN" sz="100" dirty="0">
                <a:solidFill>
                  <a:schemeClr val="bg1">
                    <a:lumMod val="95000"/>
                  </a:schemeClr>
                </a:solidFill>
                <a:latin typeface="Calibri"/>
                <a:ea typeface="宋体"/>
              </a:rPr>
              <a:t>www.1ppt.com/jieri/           PPT</a:t>
            </a:r>
            <a:r>
              <a:rPr lang="zh-CN" altLang="en-US" sz="100" dirty="0">
                <a:solidFill>
                  <a:schemeClr val="bg1">
                    <a:lumMod val="95000"/>
                  </a:schemeClr>
                </a:solidFill>
                <a:latin typeface="Calibri"/>
                <a:ea typeface="宋体"/>
              </a:rPr>
              <a:t>素材下载：</a:t>
            </a:r>
            <a:r>
              <a:rPr lang="en-US" altLang="zh-CN" sz="100" dirty="0">
                <a:solidFill>
                  <a:schemeClr val="bg1">
                    <a:lumMod val="95000"/>
                  </a:schemeClr>
                </a:solidFill>
                <a:latin typeface="Calibri"/>
                <a:ea typeface="宋体"/>
              </a:rPr>
              <a:t>www.1ppt.com/sucai/</a:t>
            </a:r>
          </a:p>
          <a:p>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背景图片：</a:t>
            </a:r>
            <a:r>
              <a:rPr lang="en-US" altLang="zh-CN" sz="100" dirty="0">
                <a:solidFill>
                  <a:schemeClr val="bg1">
                    <a:lumMod val="95000"/>
                  </a:schemeClr>
                </a:solidFill>
                <a:latin typeface="Calibri"/>
                <a:ea typeface="宋体"/>
              </a:rPr>
              <a:t>www.1ppt.com/beijing/      PPT</a:t>
            </a:r>
            <a:r>
              <a:rPr lang="zh-CN" altLang="en-US" sz="100" dirty="0">
                <a:solidFill>
                  <a:schemeClr val="bg1">
                    <a:lumMod val="95000"/>
                  </a:schemeClr>
                </a:solidFill>
                <a:latin typeface="Calibri"/>
                <a:ea typeface="宋体"/>
              </a:rPr>
              <a:t>图表下载：</a:t>
            </a:r>
            <a:r>
              <a:rPr lang="en-US" altLang="zh-CN" sz="100" dirty="0">
                <a:solidFill>
                  <a:schemeClr val="bg1">
                    <a:lumMod val="95000"/>
                  </a:schemeClr>
                </a:solidFill>
                <a:latin typeface="Calibri"/>
                <a:ea typeface="宋体"/>
              </a:rPr>
              <a:t>www.1ppt.com/tubiao/      </a:t>
            </a:r>
          </a:p>
          <a:p>
            <a:r>
              <a:rPr lang="zh-CN" altLang="en-US" sz="100" dirty="0">
                <a:solidFill>
                  <a:schemeClr val="bg1">
                    <a:lumMod val="95000"/>
                  </a:schemeClr>
                </a:solidFill>
                <a:latin typeface="Calibri"/>
                <a:ea typeface="宋体"/>
              </a:rPr>
              <a:t>优秀</a:t>
            </a:r>
            <a:r>
              <a:rPr lang="en-US" altLang="zh-CN" sz="100" dirty="0">
                <a:solidFill>
                  <a:schemeClr val="bg1">
                    <a:lumMod val="95000"/>
                  </a:schemeClr>
                </a:solidFill>
                <a:latin typeface="Calibri"/>
                <a:ea typeface="宋体"/>
              </a:rPr>
              <a:t>PPT</a:t>
            </a:r>
            <a:r>
              <a:rPr lang="zh-CN" altLang="en-US" sz="100" dirty="0">
                <a:solidFill>
                  <a:schemeClr val="bg1">
                    <a:lumMod val="95000"/>
                  </a:schemeClr>
                </a:solidFill>
                <a:latin typeface="Calibri"/>
                <a:ea typeface="宋体"/>
              </a:rPr>
              <a:t>下载：</a:t>
            </a:r>
            <a:r>
              <a:rPr lang="en-US" altLang="zh-CN" sz="100" dirty="0">
                <a:solidFill>
                  <a:schemeClr val="bg1">
                    <a:lumMod val="95000"/>
                  </a:schemeClr>
                </a:solidFill>
                <a:latin typeface="Calibri"/>
                <a:ea typeface="宋体"/>
              </a:rPr>
              <a:t>www.1ppt.com/xiazai/        PPT</a:t>
            </a:r>
            <a:r>
              <a:rPr lang="zh-CN" altLang="en-US" sz="100" dirty="0">
                <a:solidFill>
                  <a:schemeClr val="bg1">
                    <a:lumMod val="95000"/>
                  </a:schemeClr>
                </a:solidFill>
                <a:latin typeface="Calibri"/>
                <a:ea typeface="宋体"/>
              </a:rPr>
              <a:t>教程： </a:t>
            </a:r>
            <a:r>
              <a:rPr lang="en-US" altLang="zh-CN" sz="100" dirty="0">
                <a:solidFill>
                  <a:schemeClr val="bg1">
                    <a:lumMod val="95000"/>
                  </a:schemeClr>
                </a:solidFill>
                <a:latin typeface="Calibri"/>
                <a:ea typeface="宋体"/>
              </a:rPr>
              <a:t>www.1ppt.com/powerpoint/      </a:t>
            </a:r>
          </a:p>
          <a:p>
            <a:r>
              <a:rPr lang="en-US" altLang="zh-CN" sz="100" dirty="0">
                <a:solidFill>
                  <a:schemeClr val="bg1">
                    <a:lumMod val="95000"/>
                  </a:schemeClr>
                </a:solidFill>
                <a:latin typeface="Calibri"/>
                <a:ea typeface="宋体"/>
              </a:rPr>
              <a:t>Word</a:t>
            </a:r>
            <a:r>
              <a:rPr lang="zh-CN" altLang="en-US" sz="100" dirty="0">
                <a:solidFill>
                  <a:schemeClr val="bg1">
                    <a:lumMod val="95000"/>
                  </a:schemeClr>
                </a:solidFill>
                <a:latin typeface="Calibri"/>
                <a:ea typeface="宋体"/>
              </a:rPr>
              <a:t>教程： </a:t>
            </a:r>
            <a:r>
              <a:rPr lang="en-US" altLang="zh-CN" sz="100" dirty="0">
                <a:solidFill>
                  <a:schemeClr val="bg1">
                    <a:lumMod val="95000"/>
                  </a:schemeClr>
                </a:solidFill>
                <a:latin typeface="Calibri"/>
                <a:ea typeface="宋体"/>
              </a:rPr>
              <a:t>www.1ppt.com/word/              Excel</a:t>
            </a:r>
            <a:r>
              <a:rPr lang="zh-CN" altLang="en-US" sz="100" dirty="0">
                <a:solidFill>
                  <a:schemeClr val="bg1">
                    <a:lumMod val="95000"/>
                  </a:schemeClr>
                </a:solidFill>
                <a:latin typeface="Calibri"/>
                <a:ea typeface="宋体"/>
              </a:rPr>
              <a:t>教程：</a:t>
            </a:r>
            <a:r>
              <a:rPr lang="en-US" altLang="zh-CN" sz="100" dirty="0">
                <a:solidFill>
                  <a:schemeClr val="bg1">
                    <a:lumMod val="95000"/>
                  </a:schemeClr>
                </a:solidFill>
                <a:latin typeface="Calibri"/>
                <a:ea typeface="宋体"/>
              </a:rPr>
              <a:t>www.1ppt.com/excel/  </a:t>
            </a:r>
          </a:p>
          <a:p>
            <a:r>
              <a:rPr lang="zh-CN" altLang="en-US" sz="100" dirty="0">
                <a:solidFill>
                  <a:schemeClr val="bg1">
                    <a:lumMod val="95000"/>
                  </a:schemeClr>
                </a:solidFill>
                <a:latin typeface="Calibri"/>
                <a:ea typeface="宋体"/>
              </a:rPr>
              <a:t>资料下载：</a:t>
            </a:r>
            <a:r>
              <a:rPr lang="en-US" altLang="zh-CN" sz="100" dirty="0">
                <a:solidFill>
                  <a:schemeClr val="bg1">
                    <a:lumMod val="95000"/>
                  </a:schemeClr>
                </a:solidFill>
                <a:latin typeface="Calibri"/>
                <a:ea typeface="宋体"/>
              </a:rPr>
              <a:t>www.1ppt.com/ziliao/                PPT</a:t>
            </a:r>
            <a:r>
              <a:rPr lang="zh-CN" altLang="en-US" sz="100" dirty="0">
                <a:solidFill>
                  <a:schemeClr val="bg1">
                    <a:lumMod val="95000"/>
                  </a:schemeClr>
                </a:solidFill>
                <a:latin typeface="Calibri"/>
                <a:ea typeface="宋体"/>
              </a:rPr>
              <a:t>课件下载：</a:t>
            </a:r>
            <a:r>
              <a:rPr lang="en-US" altLang="zh-CN" sz="100" dirty="0">
                <a:solidFill>
                  <a:schemeClr val="bg1">
                    <a:lumMod val="95000"/>
                  </a:schemeClr>
                </a:solidFill>
                <a:latin typeface="Calibri"/>
                <a:ea typeface="宋体"/>
              </a:rPr>
              <a:t>www.1ppt.com/kejian/ </a:t>
            </a:r>
          </a:p>
          <a:p>
            <a:r>
              <a:rPr lang="zh-CN" altLang="en-US" sz="100" dirty="0">
                <a:solidFill>
                  <a:schemeClr val="bg1">
                    <a:lumMod val="95000"/>
                  </a:schemeClr>
                </a:solidFill>
                <a:latin typeface="Calibri"/>
                <a:ea typeface="宋体"/>
              </a:rPr>
              <a:t>范文下载：</a:t>
            </a:r>
            <a:r>
              <a:rPr lang="en-US" altLang="zh-CN" sz="100" dirty="0">
                <a:solidFill>
                  <a:schemeClr val="bg1">
                    <a:lumMod val="95000"/>
                  </a:schemeClr>
                </a:solidFill>
                <a:latin typeface="Calibri"/>
                <a:ea typeface="宋体"/>
              </a:rPr>
              <a:t>www.1ppt.com/fanwen/             </a:t>
            </a:r>
            <a:r>
              <a:rPr lang="zh-CN" altLang="en-US" sz="100" dirty="0">
                <a:solidFill>
                  <a:schemeClr val="bg1">
                    <a:lumMod val="95000"/>
                  </a:schemeClr>
                </a:solidFill>
                <a:latin typeface="Calibri"/>
                <a:ea typeface="宋体"/>
              </a:rPr>
              <a:t>试卷下载：</a:t>
            </a:r>
            <a:r>
              <a:rPr lang="en-US" altLang="zh-CN" sz="100" dirty="0">
                <a:solidFill>
                  <a:schemeClr val="bg1">
                    <a:lumMod val="95000"/>
                  </a:schemeClr>
                </a:solidFill>
                <a:latin typeface="Calibri"/>
                <a:ea typeface="宋体"/>
              </a:rPr>
              <a:t>www.1ppt.com/shiti/  </a:t>
            </a:r>
          </a:p>
          <a:p>
            <a:r>
              <a:rPr lang="zh-CN" altLang="en-US" sz="100" dirty="0">
                <a:solidFill>
                  <a:schemeClr val="bg1">
                    <a:lumMod val="95000"/>
                  </a:schemeClr>
                </a:solidFill>
                <a:latin typeface="Calibri"/>
                <a:ea typeface="宋体"/>
              </a:rPr>
              <a:t>教案下载：</a:t>
            </a:r>
            <a:r>
              <a:rPr lang="en-US" altLang="zh-CN" sz="100" dirty="0">
                <a:solidFill>
                  <a:schemeClr val="bg1">
                    <a:lumMod val="95000"/>
                  </a:schemeClr>
                </a:solidFill>
                <a:latin typeface="Calibri"/>
                <a:ea typeface="宋体"/>
              </a:rPr>
              <a:t>www.1ppt.com/jiaoan/        </a:t>
            </a:r>
          </a:p>
          <a:p>
            <a:r>
              <a:rPr lang="zh-CN" altLang="en-US" sz="100" dirty="0">
                <a:solidFill>
                  <a:schemeClr val="bg1">
                    <a:lumMod val="95000"/>
                  </a:schemeClr>
                </a:solidFill>
                <a:latin typeface="Calibri"/>
                <a:ea typeface="宋体"/>
              </a:rPr>
              <a:t>字体下载：</a:t>
            </a:r>
            <a:r>
              <a:rPr lang="en-US" altLang="zh-CN" sz="100" dirty="0">
                <a:solidFill>
                  <a:schemeClr val="bg1">
                    <a:lumMod val="95000"/>
                  </a:schemeClr>
                </a:solidFill>
                <a:latin typeface="Calibri"/>
                <a:ea typeface="宋体"/>
              </a:rPr>
              <a:t>www.1ppt.com/ziti/</a:t>
            </a:r>
          </a:p>
          <a:p>
            <a:r>
              <a:rPr lang="en-US" altLang="zh-CN" sz="100" dirty="0">
                <a:solidFill>
                  <a:schemeClr val="bg1">
                    <a:lumMod val="95000"/>
                  </a:schemeClr>
                </a:solidFill>
                <a:latin typeface="Calibri"/>
                <a:ea typeface="宋体"/>
              </a:rPr>
              <a:t> </a:t>
            </a:r>
            <a:endParaRPr lang="zh-CN" altLang="en-US" sz="100" dirty="0">
              <a:solidFill>
                <a:schemeClr val="bg1">
                  <a:lumMod val="95000"/>
                </a:schemeClr>
              </a:solidFill>
              <a:latin typeface="Calibri"/>
              <a:ea typeface="宋体"/>
            </a:endParaRPr>
          </a:p>
        </p:txBody>
      </p:sp>
    </p:spTree>
    <p:extLst>
      <p:ext uri="{BB962C8B-B14F-4D97-AF65-F5344CB8AC3E}">
        <p14:creationId xmlns:p14="http://schemas.microsoft.com/office/powerpoint/2010/main" val="43671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A8CA1-3C54-4624-9B75-C183AC0B836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1782EED-1A91-4D70-A708-D4BF41B9B314}"/>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4" name="页脚占位符 3">
            <a:extLst>
              <a:ext uri="{FF2B5EF4-FFF2-40B4-BE49-F238E27FC236}">
                <a16:creationId xmlns:a16="http://schemas.microsoft.com/office/drawing/2014/main" id="{B51139C9-EAFE-4BC1-B18B-E3705D97CB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C686D21-8AF4-4E62-B6B7-28A1BA895B7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325837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22BEF6-562D-4455-BD76-DDA10B1DF6BC}"/>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3" name="页脚占位符 2">
            <a:extLst>
              <a:ext uri="{FF2B5EF4-FFF2-40B4-BE49-F238E27FC236}">
                <a16:creationId xmlns:a16="http://schemas.microsoft.com/office/drawing/2014/main" id="{699E9BF3-D664-4432-B387-C6FDEFD616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468836-E8BD-4E72-91DD-3759C96ED86E}"/>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120885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0308F-4288-4DDD-BEC7-E2DEA23001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9F1CCF2-C89D-4CD3-8145-4312A979EC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C8A7611-4FF6-4CCA-9448-5483B9458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F1BA9AA-E65F-41C0-848B-C8C8A1135A3B}"/>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6" name="页脚占位符 5">
            <a:extLst>
              <a:ext uri="{FF2B5EF4-FFF2-40B4-BE49-F238E27FC236}">
                <a16:creationId xmlns:a16="http://schemas.microsoft.com/office/drawing/2014/main" id="{5ED25DFA-D2EC-4338-B06E-E14756A893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2C23C4-D2FA-4191-B927-DF76DE81BA15}"/>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54133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80B2C-BFAB-48FF-B101-A0270BE171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7D71463-1CFF-4DCA-BD30-6EF96FADC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41AF1CA-7E60-4770-A82D-60F9E03AE1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140618D-C415-4B1B-B917-5A3A0F9189D6}"/>
              </a:ext>
            </a:extLst>
          </p:cNvPr>
          <p:cNvSpPr>
            <a:spLocks noGrp="1"/>
          </p:cNvSpPr>
          <p:nvPr>
            <p:ph type="dt" sz="half" idx="10"/>
          </p:nvPr>
        </p:nvSpPr>
        <p:spPr/>
        <p:txBody>
          <a:bodyPr/>
          <a:lstStyle/>
          <a:p>
            <a:fld id="{CCA087C5-6DBF-488C-AE10-CBC1E42CD670}" type="datetimeFigureOut">
              <a:rPr lang="zh-CN" altLang="en-US" smtClean="0"/>
              <a:t>2019/6/14</a:t>
            </a:fld>
            <a:endParaRPr lang="zh-CN" altLang="en-US"/>
          </a:p>
        </p:txBody>
      </p:sp>
      <p:sp>
        <p:nvSpPr>
          <p:cNvPr id="6" name="页脚占位符 5">
            <a:extLst>
              <a:ext uri="{FF2B5EF4-FFF2-40B4-BE49-F238E27FC236}">
                <a16:creationId xmlns:a16="http://schemas.microsoft.com/office/drawing/2014/main" id="{6BAA9525-1AE5-447A-927C-339D9F35C5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0C264C-010E-45F6-9179-470BFF3C0FD0}"/>
              </a:ext>
            </a:extLst>
          </p:cNvPr>
          <p:cNvSpPr>
            <a:spLocks noGrp="1"/>
          </p:cNvSpPr>
          <p:nvPr>
            <p:ph type="sldNum" sz="quarter" idx="12"/>
          </p:nvPr>
        </p:nvSpPr>
        <p:spPr/>
        <p:txBody>
          <a:body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167052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0C92D1-8FD1-40C5-80CB-912634904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FFD41DD-F8F1-48A7-B910-20A205CB0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C2F899-1A10-4FAE-B4A8-C050882F47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087C5-6DBF-488C-AE10-CBC1E42CD670}" type="datetimeFigureOut">
              <a:rPr lang="zh-CN" altLang="en-US" smtClean="0"/>
              <a:t>2019/6/14</a:t>
            </a:fld>
            <a:endParaRPr lang="zh-CN" altLang="en-US"/>
          </a:p>
        </p:txBody>
      </p:sp>
      <p:sp>
        <p:nvSpPr>
          <p:cNvPr id="5" name="页脚占位符 4">
            <a:extLst>
              <a:ext uri="{FF2B5EF4-FFF2-40B4-BE49-F238E27FC236}">
                <a16:creationId xmlns:a16="http://schemas.microsoft.com/office/drawing/2014/main" id="{C8EB747A-3551-484D-B713-7A9103CC5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80E9FD-B05F-40E6-8FC8-C5F4971F17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7427E-6965-4C1F-9B96-9EAA198652BD}" type="slidenum">
              <a:rPr lang="zh-CN" altLang="en-US" smtClean="0"/>
              <a:t>‹#›</a:t>
            </a:fld>
            <a:endParaRPr lang="zh-CN" altLang="en-US"/>
          </a:p>
        </p:txBody>
      </p:sp>
    </p:spTree>
    <p:extLst>
      <p:ext uri="{BB962C8B-B14F-4D97-AF65-F5344CB8AC3E}">
        <p14:creationId xmlns:p14="http://schemas.microsoft.com/office/powerpoint/2010/main" val="284433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png"/><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slideLayout" Target="../slideLayouts/slideLayout1.xml"/><Relationship Id="rId4" Type="http://schemas.openxmlformats.org/officeDocument/2006/relationships/tags" Target="../tags/tag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png"/><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ideo" Target="file:///C:\projects\vidret\presentation\Sig08Presentation\video1_retarget_independent.av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6000263-E9DD-4AC7-A616-C0C246340DFE}"/>
              </a:ext>
            </a:extLst>
          </p:cNvPr>
          <p:cNvGrpSpPr/>
          <p:nvPr/>
        </p:nvGrpSpPr>
        <p:grpSpPr>
          <a:xfrm>
            <a:off x="3933371" y="1197161"/>
            <a:ext cx="7817710" cy="4044148"/>
            <a:chOff x="2155388" y="2198646"/>
            <a:chExt cx="7817710" cy="4044148"/>
          </a:xfrm>
        </p:grpSpPr>
        <p:sp>
          <p:nvSpPr>
            <p:cNvPr id="14" name="PA_文本框 11">
              <a:extLst>
                <a:ext uri="{FF2B5EF4-FFF2-40B4-BE49-F238E27FC236}">
                  <a16:creationId xmlns:a16="http://schemas.microsoft.com/office/drawing/2014/main" id="{EDB0BCC6-23B9-4791-B4EF-7E4FCE5305BE}"/>
                </a:ext>
              </a:extLst>
            </p:cNvPr>
            <p:cNvSpPr txBox="1"/>
            <p:nvPr>
              <p:custDataLst>
                <p:tags r:id="rId1"/>
              </p:custDataLst>
            </p:nvPr>
          </p:nvSpPr>
          <p:spPr>
            <a:xfrm>
              <a:off x="9788367" y="3518108"/>
              <a:ext cx="184731" cy="1015663"/>
            </a:xfrm>
            <a:prstGeom prst="rect">
              <a:avLst/>
            </a:prstGeom>
            <a:noFill/>
          </p:spPr>
          <p:txBody>
            <a:bodyPr wrap="none" rtlCol="0">
              <a:spAutoFit/>
            </a:bodyPr>
            <a:lstStyle/>
            <a:p>
              <a:pPr algn="r"/>
              <a:endParaRPr lang="zh-CN" altLang="en-US" sz="6000" b="1"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sp>
          <p:nvSpPr>
            <p:cNvPr id="15" name="PA_文本框 28">
              <a:extLst>
                <a:ext uri="{FF2B5EF4-FFF2-40B4-BE49-F238E27FC236}">
                  <a16:creationId xmlns:a16="http://schemas.microsoft.com/office/drawing/2014/main" id="{B437B00A-333C-46CF-947A-165C429D64BB}"/>
                </a:ext>
              </a:extLst>
            </p:cNvPr>
            <p:cNvSpPr txBox="1"/>
            <p:nvPr>
              <p:custDataLst>
                <p:tags r:id="rId2"/>
              </p:custDataLst>
            </p:nvPr>
          </p:nvSpPr>
          <p:spPr>
            <a:xfrm>
              <a:off x="2155388" y="4553136"/>
              <a:ext cx="7722459" cy="307777"/>
            </a:xfrm>
            <a:prstGeom prst="rect">
              <a:avLst/>
            </a:prstGeom>
            <a:noFill/>
          </p:spPr>
          <p:txBody>
            <a:bodyPr wrap="square" rtlCol="0">
              <a:spAutoFit/>
            </a:bodyPr>
            <a:lstStyle/>
            <a:p>
              <a:pPr lvl="0" algn="r" eaLnBrk="0" fontAlgn="base" hangingPunct="0">
                <a:spcBef>
                  <a:spcPct val="0"/>
                </a:spcBef>
                <a:spcAft>
                  <a:spcPct val="0"/>
                </a:spcAft>
              </a:pPr>
              <a:r>
                <a:rPr lang="zh-CN" altLang="en-US" sz="1400"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rPr>
                <a:t>基于内容的视频、图片裁剪</a:t>
              </a:r>
              <a:endParaRPr lang="en-US" altLang="zh-CN" sz="1400"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sp>
          <p:nvSpPr>
            <p:cNvPr id="16" name="PA_文本框 29">
              <a:extLst>
                <a:ext uri="{FF2B5EF4-FFF2-40B4-BE49-F238E27FC236}">
                  <a16:creationId xmlns:a16="http://schemas.microsoft.com/office/drawing/2014/main" id="{3D504F59-BEDB-4DA9-9210-81BA2501E694}"/>
                </a:ext>
              </a:extLst>
            </p:cNvPr>
            <p:cNvSpPr txBox="1"/>
            <p:nvPr>
              <p:custDataLst>
                <p:tags r:id="rId3"/>
              </p:custDataLst>
            </p:nvPr>
          </p:nvSpPr>
          <p:spPr>
            <a:xfrm>
              <a:off x="5709938" y="5361655"/>
              <a:ext cx="4116168" cy="881139"/>
            </a:xfrm>
            <a:prstGeom prst="rect">
              <a:avLst/>
            </a:prstGeom>
            <a:noFill/>
          </p:spPr>
          <p:txBody>
            <a:bodyPr wrap="square" rtlCol="0" anchor="ctr" anchorCtr="0">
              <a:spAutoFit/>
            </a:bodyPr>
            <a:lstStyle/>
            <a:p>
              <a:pPr algn="r">
                <a:lnSpc>
                  <a:spcPct val="150000"/>
                </a:lnSpc>
              </a:pPr>
              <a:r>
                <a:rPr lang="zh-CN" altLang="en-US" dirty="0">
                  <a:solidFill>
                    <a:srgbClr val="132E4A"/>
                  </a:solidFill>
                  <a:latin typeface="+mn-ea"/>
                  <a:sym typeface="iekie-Weilaiti" panose="02010601030101010101" pitchFamily="2" charset="-128"/>
                </a:rPr>
                <a:t>汇报人：林阳昊 刘佰川 廖烙锋</a:t>
              </a:r>
              <a:endParaRPr lang="en-US" altLang="zh-CN" dirty="0">
                <a:solidFill>
                  <a:srgbClr val="132E4A"/>
                </a:solidFill>
                <a:latin typeface="+mn-ea"/>
                <a:sym typeface="iekie-Weilaiti" panose="02010601030101010101" pitchFamily="2" charset="-128"/>
              </a:endParaRPr>
            </a:p>
            <a:p>
              <a:pPr algn="r">
                <a:lnSpc>
                  <a:spcPct val="150000"/>
                </a:lnSpc>
              </a:pPr>
              <a:r>
                <a:rPr lang="zh-CN" altLang="en-US" dirty="0">
                  <a:solidFill>
                    <a:srgbClr val="132E4A"/>
                  </a:solidFill>
                  <a:effectLst/>
                  <a:latin typeface="+mn-ea"/>
                  <a:sym typeface="iekie-Weilaiti" panose="02010601030101010101" pitchFamily="2" charset="-128"/>
                </a:rPr>
                <a:t>汇报时间：</a:t>
              </a:r>
              <a:r>
                <a:rPr lang="en-US" altLang="zh-CN" dirty="0">
                  <a:solidFill>
                    <a:srgbClr val="132E4A"/>
                  </a:solidFill>
                  <a:effectLst/>
                  <a:latin typeface="Times New Roman" panose="02020603050405020304" pitchFamily="18" charset="0"/>
                  <a:cs typeface="Times New Roman" panose="02020603050405020304" pitchFamily="18" charset="0"/>
                  <a:sym typeface="iekie-Weilaiti" panose="02010601030101010101" pitchFamily="2" charset="-128"/>
                </a:rPr>
                <a:t>2019.06.14</a:t>
              </a:r>
            </a:p>
          </p:txBody>
        </p:sp>
        <p:sp>
          <p:nvSpPr>
            <p:cNvPr id="17" name="PA_文本框 11">
              <a:extLst>
                <a:ext uri="{FF2B5EF4-FFF2-40B4-BE49-F238E27FC236}">
                  <a16:creationId xmlns:a16="http://schemas.microsoft.com/office/drawing/2014/main" id="{15144238-EF41-4A3E-89DB-603B09422A17}"/>
                </a:ext>
              </a:extLst>
            </p:cNvPr>
            <p:cNvSpPr txBox="1"/>
            <p:nvPr>
              <p:custDataLst>
                <p:tags r:id="rId4"/>
              </p:custDataLst>
            </p:nvPr>
          </p:nvSpPr>
          <p:spPr>
            <a:xfrm>
              <a:off x="9641374" y="2198646"/>
              <a:ext cx="184731" cy="1569660"/>
            </a:xfrm>
            <a:prstGeom prst="rect">
              <a:avLst/>
            </a:prstGeom>
            <a:noFill/>
          </p:spPr>
          <p:txBody>
            <a:bodyPr wrap="none" rtlCol="0">
              <a:spAutoFit/>
            </a:bodyPr>
            <a:lstStyle/>
            <a:p>
              <a:pPr algn="r"/>
              <a:endParaRPr lang="zh-CN" altLang="en-US" sz="9600"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grpSp>
      <p:sp>
        <p:nvSpPr>
          <p:cNvPr id="3" name="文本框 2">
            <a:extLst>
              <a:ext uri="{FF2B5EF4-FFF2-40B4-BE49-F238E27FC236}">
                <a16:creationId xmlns:a16="http://schemas.microsoft.com/office/drawing/2014/main" id="{84ACFE7A-AC53-4C93-A431-62AAF4F3C56D}"/>
              </a:ext>
            </a:extLst>
          </p:cNvPr>
          <p:cNvSpPr txBox="1"/>
          <p:nvPr/>
        </p:nvSpPr>
        <p:spPr>
          <a:xfrm>
            <a:off x="7074569" y="2696966"/>
            <a:ext cx="6061294"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Video Seam Carver</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971212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Global Solution</a:t>
            </a:r>
          </a:p>
        </p:txBody>
      </p:sp>
      <p:sp>
        <p:nvSpPr>
          <p:cNvPr id="332804" name="Rectangle 4"/>
          <p:cNvSpPr>
            <a:spLocks noChangeArrowheads="1"/>
          </p:cNvSpPr>
          <p:nvPr/>
        </p:nvSpPr>
        <p:spPr bwMode="auto">
          <a:xfrm>
            <a:off x="5025231" y="5837237"/>
            <a:ext cx="2141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800" b="1" dirty="0">
                <a:solidFill>
                  <a:schemeClr val="tx2"/>
                </a:solidFill>
                <a:ea typeface="宋体" panose="02010600030101010101" pitchFamily="2" charset="-122"/>
              </a:rPr>
              <a:t>Video Cube</a:t>
            </a:r>
          </a:p>
        </p:txBody>
      </p:sp>
      <p:pic>
        <p:nvPicPr>
          <p:cNvPr id="2" name="图片 1"/>
          <p:cNvPicPr>
            <a:picLocks noChangeAspect="1"/>
          </p:cNvPicPr>
          <p:nvPr/>
        </p:nvPicPr>
        <p:blipFill>
          <a:blip r:embed="rId2"/>
          <a:stretch>
            <a:fillRect/>
          </a:stretch>
        </p:blipFill>
        <p:spPr>
          <a:xfrm>
            <a:off x="3475875" y="1864046"/>
            <a:ext cx="5240250" cy="3280721"/>
          </a:xfrm>
          <a:prstGeom prst="rect">
            <a:avLst/>
          </a:prstGeom>
        </p:spPr>
      </p:pic>
    </p:spTree>
    <p:extLst>
      <p:ext uri="{BB962C8B-B14F-4D97-AF65-F5344CB8AC3E}">
        <p14:creationId xmlns:p14="http://schemas.microsoft.com/office/powerpoint/2010/main" val="397905880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3" presetClass="path" presetSubtype="0" accel="50000" decel="50000" fill="hold" grpId="0" nodeType="withEffect">
                                  <p:stCondLst>
                                    <p:cond delay="0"/>
                                  </p:stCondLst>
                                  <p:childTnLst>
                                    <p:animMotion origin="layout" path="M -3.88889E-6 -3.7037E-7 L -0.20868 -0.0044 " pathEditMode="relative" rAng="0" ptsTypes="AA">
                                      <p:cBhvr>
                                        <p:cTn id="6" dur="5000" fill="hold"/>
                                        <p:tgtEl>
                                          <p:spTgt spid="332804"/>
                                        </p:tgtEl>
                                        <p:attrNameLst>
                                          <p:attrName>ppt_x</p:attrName>
                                          <p:attrName>ppt_y</p:attrName>
                                        </p:attrNameLst>
                                      </p:cBhvr>
                                      <p:rCtr x="-10434"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One 3D Seam</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262" y="2009775"/>
            <a:ext cx="5081588" cy="3453506"/>
          </a:xfrm>
          <a:prstGeom prst="rect">
            <a:avLst/>
          </a:prstGeom>
        </p:spPr>
      </p:pic>
    </p:spTree>
    <p:extLst>
      <p:ext uri="{BB962C8B-B14F-4D97-AF65-F5344CB8AC3E}">
        <p14:creationId xmlns:p14="http://schemas.microsoft.com/office/powerpoint/2010/main" val="34582452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What is the challenge?</a:t>
            </a:r>
          </a:p>
        </p:txBody>
      </p:sp>
      <p:sp>
        <p:nvSpPr>
          <p:cNvPr id="10246" name="Rectangle 3"/>
          <p:cNvSpPr>
            <a:spLocks noGrp="1" noChangeArrowheads="1"/>
          </p:cNvSpPr>
          <p:nvPr>
            <p:ph type="body" idx="1"/>
          </p:nvPr>
        </p:nvSpPr>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How to Define a Seam from a Cut?</a:t>
            </a:r>
          </a:p>
        </p:txBody>
      </p:sp>
      <p:graphicFrame>
        <p:nvGraphicFramePr>
          <p:cNvPr id="253971" name="Object 19"/>
          <p:cNvGraphicFramePr>
            <a:graphicFrameLocks noChangeAspect="1"/>
          </p:cNvGraphicFramePr>
          <p:nvPr>
            <p:extLst/>
          </p:nvPr>
        </p:nvGraphicFramePr>
        <p:xfrm>
          <a:off x="3852864" y="2590801"/>
          <a:ext cx="4519611" cy="3264780"/>
        </p:xfrm>
        <a:graphic>
          <a:graphicData uri="http://schemas.openxmlformats.org/presentationml/2006/ole">
            <mc:AlternateContent xmlns:mc="http://schemas.openxmlformats.org/markup-compatibility/2006">
              <mc:Choice xmlns:v="urn:schemas-microsoft-com:vml" Requires="v">
                <p:oleObj spid="_x0000_s2059" r:id="rId4" imgW="3877216" imgH="2800741" progId="">
                  <p:embed/>
                </p:oleObj>
              </mc:Choice>
              <mc:Fallback>
                <p:oleObj r:id="rId4" imgW="3877216" imgH="2800741" progId="">
                  <p:embed/>
                  <p:pic>
                    <p:nvPicPr>
                      <p:cNvPr id="253971"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864" y="2590801"/>
                        <a:ext cx="4519611" cy="326478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755642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53971"/>
                                        </p:tgtEl>
                                        <p:attrNameLst>
                                          <p:attrName>style.visibility</p:attrName>
                                        </p:attrNameLst>
                                      </p:cBhvr>
                                      <p:to>
                                        <p:strVal val="visible"/>
                                      </p:to>
                                    </p:set>
                                    <p:animEffect transition="in" filter="fade">
                                      <p:cBhvr>
                                        <p:cTn id="7" dur="2000"/>
                                        <p:tgtEl>
                                          <p:spTgt spid="25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(c) ariel shamir</a:t>
            </a:r>
          </a:p>
        </p:txBody>
      </p:sp>
      <p:sp>
        <p:nvSpPr>
          <p:cNvPr id="31747" name="Rectangle 8"/>
          <p:cNvSpPr>
            <a:spLocks noChangeArrowheads="1"/>
          </p:cNvSpPr>
          <p:nvPr/>
        </p:nvSpPr>
        <p:spPr bwMode="auto">
          <a:xfrm>
            <a:off x="1676400" y="1752600"/>
            <a:ext cx="8763000" cy="47244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171012" name="Rectangle 4"/>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Standard Construction</a:t>
            </a:r>
          </a:p>
        </p:txBody>
      </p:sp>
      <p:pic>
        <p:nvPicPr>
          <p:cNvPr id="31749" name="Picture 7" descr="water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4" y="2960688"/>
            <a:ext cx="3335337" cy="222091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39"/>
          <p:cNvGrpSpPr>
            <a:grpSpLocks/>
          </p:cNvGrpSpPr>
          <p:nvPr/>
        </p:nvGrpSpPr>
        <p:grpSpPr bwMode="auto">
          <a:xfrm>
            <a:off x="4953000" y="3124200"/>
            <a:ext cx="152400" cy="152400"/>
            <a:chOff x="2784" y="3216"/>
            <a:chExt cx="1056" cy="960"/>
          </a:xfrm>
        </p:grpSpPr>
        <p:sp>
          <p:nvSpPr>
            <p:cNvPr id="31800" name="Rectangle 35"/>
            <p:cNvSpPr>
              <a:spLocks noChangeArrowheads="1"/>
            </p:cNvSpPr>
            <p:nvPr/>
          </p:nvSpPr>
          <p:spPr bwMode="auto">
            <a:xfrm>
              <a:off x="2784" y="3696"/>
              <a:ext cx="528" cy="48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1801" name="Rectangle 36"/>
            <p:cNvSpPr>
              <a:spLocks noChangeArrowheads="1"/>
            </p:cNvSpPr>
            <p:nvPr/>
          </p:nvSpPr>
          <p:spPr bwMode="auto">
            <a:xfrm>
              <a:off x="2784" y="3216"/>
              <a:ext cx="528" cy="48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1802" name="Rectangle 37"/>
            <p:cNvSpPr>
              <a:spLocks noChangeArrowheads="1"/>
            </p:cNvSpPr>
            <p:nvPr/>
          </p:nvSpPr>
          <p:spPr bwMode="auto">
            <a:xfrm>
              <a:off x="3312" y="3696"/>
              <a:ext cx="528" cy="48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1803" name="Rectangle 38"/>
            <p:cNvSpPr>
              <a:spLocks noChangeArrowheads="1"/>
            </p:cNvSpPr>
            <p:nvPr/>
          </p:nvSpPr>
          <p:spPr bwMode="auto">
            <a:xfrm>
              <a:off x="3312" y="3216"/>
              <a:ext cx="528" cy="48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sp>
        <p:nvSpPr>
          <p:cNvPr id="171048" name="Rectangle 40"/>
          <p:cNvSpPr>
            <a:spLocks noChangeArrowheads="1"/>
          </p:cNvSpPr>
          <p:nvPr/>
        </p:nvSpPr>
        <p:spPr bwMode="auto">
          <a:xfrm>
            <a:off x="7575550" y="4267200"/>
            <a:ext cx="838200" cy="76200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sz="2400" i="1">
                <a:solidFill>
                  <a:srgbClr val="000000"/>
                </a:solidFill>
              </a:rPr>
              <a:t>p</a:t>
            </a:r>
            <a:r>
              <a:rPr lang="en-GB" sz="2400" i="1" baseline="-25000">
                <a:solidFill>
                  <a:srgbClr val="000000"/>
                </a:solidFill>
              </a:rPr>
              <a:t>i+1,j</a:t>
            </a:r>
            <a:endParaRPr lang="en-US" altLang="zh-CN" sz="2400" i="1" baseline="-25000">
              <a:solidFill>
                <a:srgbClr val="000000"/>
              </a:solidFill>
              <a:ea typeface="宋体" panose="02010600030101010101" pitchFamily="2" charset="-122"/>
            </a:endParaRPr>
          </a:p>
        </p:txBody>
      </p:sp>
      <p:sp>
        <p:nvSpPr>
          <p:cNvPr id="171049" name="Rectangle 41"/>
          <p:cNvSpPr>
            <a:spLocks noChangeArrowheads="1"/>
          </p:cNvSpPr>
          <p:nvPr/>
        </p:nvSpPr>
        <p:spPr bwMode="auto">
          <a:xfrm>
            <a:off x="7575550" y="3505200"/>
            <a:ext cx="838200" cy="76200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sz="2400" i="1">
                <a:solidFill>
                  <a:srgbClr val="000000"/>
                </a:solidFill>
              </a:rPr>
              <a:t>p</a:t>
            </a:r>
            <a:r>
              <a:rPr lang="en-GB" sz="2400" i="1" baseline="-25000">
                <a:solidFill>
                  <a:srgbClr val="000000"/>
                </a:solidFill>
              </a:rPr>
              <a:t>i,j</a:t>
            </a:r>
            <a:endParaRPr lang="en-US" altLang="zh-CN" sz="2400" i="1" baseline="-25000">
              <a:solidFill>
                <a:srgbClr val="000000"/>
              </a:solidFill>
              <a:ea typeface="宋体" panose="02010600030101010101" pitchFamily="2" charset="-122"/>
            </a:endParaRPr>
          </a:p>
        </p:txBody>
      </p:sp>
      <p:sp>
        <p:nvSpPr>
          <p:cNvPr id="171050" name="Rectangle 42"/>
          <p:cNvSpPr>
            <a:spLocks noChangeArrowheads="1"/>
          </p:cNvSpPr>
          <p:nvPr/>
        </p:nvSpPr>
        <p:spPr bwMode="auto">
          <a:xfrm>
            <a:off x="8413750" y="4267200"/>
            <a:ext cx="838200" cy="76200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sz="2400" i="1">
                <a:solidFill>
                  <a:srgbClr val="000000"/>
                </a:solidFill>
              </a:rPr>
              <a:t>p</a:t>
            </a:r>
            <a:r>
              <a:rPr lang="en-GB" sz="2400" i="1" baseline="-25000">
                <a:solidFill>
                  <a:srgbClr val="000000"/>
                </a:solidFill>
              </a:rPr>
              <a:t>i+1,j+1</a:t>
            </a:r>
            <a:endParaRPr lang="en-US" altLang="zh-CN" sz="2400" i="1" baseline="-25000">
              <a:solidFill>
                <a:srgbClr val="000000"/>
              </a:solidFill>
              <a:ea typeface="宋体" panose="02010600030101010101" pitchFamily="2" charset="-122"/>
            </a:endParaRPr>
          </a:p>
        </p:txBody>
      </p:sp>
      <p:sp>
        <p:nvSpPr>
          <p:cNvPr id="171051" name="Rectangle 43"/>
          <p:cNvSpPr>
            <a:spLocks noChangeArrowheads="1"/>
          </p:cNvSpPr>
          <p:nvPr/>
        </p:nvSpPr>
        <p:spPr bwMode="auto">
          <a:xfrm>
            <a:off x="8413750" y="3505200"/>
            <a:ext cx="838200" cy="76200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GB" sz="2400" i="1">
                <a:solidFill>
                  <a:srgbClr val="000000"/>
                </a:solidFill>
              </a:rPr>
              <a:t>p</a:t>
            </a:r>
            <a:r>
              <a:rPr lang="en-GB" sz="2400" i="1" baseline="-25000">
                <a:solidFill>
                  <a:srgbClr val="000000"/>
                </a:solidFill>
              </a:rPr>
              <a:t>i,j+1</a:t>
            </a:r>
            <a:endParaRPr lang="en-US" altLang="zh-CN" sz="2400" i="1" baseline="-25000">
              <a:solidFill>
                <a:srgbClr val="000000"/>
              </a:solidFill>
              <a:ea typeface="宋体" panose="02010600030101010101" pitchFamily="2" charset="-122"/>
            </a:endParaRPr>
          </a:p>
        </p:txBody>
      </p:sp>
      <p:cxnSp>
        <p:nvCxnSpPr>
          <p:cNvPr id="171057" name="AutoShape 49"/>
          <p:cNvCxnSpPr>
            <a:cxnSpLocks noChangeShapeType="1"/>
          </p:cNvCxnSpPr>
          <p:nvPr/>
        </p:nvCxnSpPr>
        <p:spPr bwMode="auto">
          <a:xfrm>
            <a:off x="7739064" y="3097214"/>
            <a:ext cx="1290637" cy="1587"/>
          </a:xfrm>
          <a:prstGeom prst="curvedConnector3">
            <a:avLst>
              <a:gd name="adj1" fmla="val 4994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71058" name="AutoShape 50"/>
          <p:cNvCxnSpPr>
            <a:cxnSpLocks noChangeShapeType="1"/>
          </p:cNvCxnSpPr>
          <p:nvPr/>
        </p:nvCxnSpPr>
        <p:spPr bwMode="auto">
          <a:xfrm rot="10800000" flipV="1">
            <a:off x="7739063" y="5256214"/>
            <a:ext cx="1295400" cy="1587"/>
          </a:xfrm>
          <a:prstGeom prst="curvedConnector3">
            <a:avLst>
              <a:gd name="adj1" fmla="val 5000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71059" name="AutoShape 51"/>
          <p:cNvCxnSpPr>
            <a:cxnSpLocks noChangeShapeType="1"/>
          </p:cNvCxnSpPr>
          <p:nvPr/>
        </p:nvCxnSpPr>
        <p:spPr bwMode="auto">
          <a:xfrm rot="16200000" flipH="1">
            <a:off x="6624638" y="4176713"/>
            <a:ext cx="1293813" cy="1588"/>
          </a:xfrm>
          <a:prstGeom prst="curvedConnector3">
            <a:avLst>
              <a:gd name="adj1" fmla="val 4994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71061" name="Text Box 53"/>
          <p:cNvSpPr txBox="1">
            <a:spLocks noChangeArrowheads="1"/>
          </p:cNvSpPr>
          <p:nvPr/>
        </p:nvSpPr>
        <p:spPr bwMode="auto">
          <a:xfrm>
            <a:off x="7070726" y="3976688"/>
            <a:ext cx="442913" cy="406400"/>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y</a:t>
            </a:r>
          </a:p>
        </p:txBody>
      </p:sp>
      <p:sp>
        <p:nvSpPr>
          <p:cNvPr id="171063" name="Text Box 55"/>
          <p:cNvSpPr txBox="1">
            <a:spLocks noChangeArrowheads="1"/>
          </p:cNvSpPr>
          <p:nvPr/>
        </p:nvSpPr>
        <p:spPr bwMode="auto">
          <a:xfrm>
            <a:off x="8177213" y="2897188"/>
            <a:ext cx="442912" cy="406400"/>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x</a:t>
            </a:r>
          </a:p>
        </p:txBody>
      </p:sp>
      <p:sp>
        <p:nvSpPr>
          <p:cNvPr id="171064" name="Text Box 56"/>
          <p:cNvSpPr txBox="1">
            <a:spLocks noChangeArrowheads="1"/>
          </p:cNvSpPr>
          <p:nvPr/>
        </p:nvSpPr>
        <p:spPr bwMode="auto">
          <a:xfrm>
            <a:off x="8177213" y="5056188"/>
            <a:ext cx="442912" cy="406400"/>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x</a:t>
            </a:r>
          </a:p>
        </p:txBody>
      </p:sp>
      <p:cxnSp>
        <p:nvCxnSpPr>
          <p:cNvPr id="171078" name="AutoShape 70"/>
          <p:cNvCxnSpPr>
            <a:cxnSpLocks noChangeShapeType="1"/>
          </p:cNvCxnSpPr>
          <p:nvPr/>
        </p:nvCxnSpPr>
        <p:spPr bwMode="auto">
          <a:xfrm rot="16200000" flipH="1">
            <a:off x="8869363" y="4151313"/>
            <a:ext cx="1293813" cy="1588"/>
          </a:xfrm>
          <a:prstGeom prst="curvedConnector3">
            <a:avLst>
              <a:gd name="adj1" fmla="val 4994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71062" name="Text Box 54"/>
          <p:cNvSpPr txBox="1">
            <a:spLocks noChangeArrowheads="1"/>
          </p:cNvSpPr>
          <p:nvPr/>
        </p:nvSpPr>
        <p:spPr bwMode="auto">
          <a:xfrm>
            <a:off x="9286876" y="3976688"/>
            <a:ext cx="442913" cy="406400"/>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y</a:t>
            </a:r>
          </a:p>
        </p:txBody>
      </p:sp>
      <p:grpSp>
        <p:nvGrpSpPr>
          <p:cNvPr id="3" name="Group 57"/>
          <p:cNvGrpSpPr>
            <a:grpSpLocks/>
          </p:cNvGrpSpPr>
          <p:nvPr/>
        </p:nvGrpSpPr>
        <p:grpSpPr bwMode="auto">
          <a:xfrm>
            <a:off x="6813550" y="2667000"/>
            <a:ext cx="3168650" cy="3024188"/>
            <a:chOff x="624" y="1536"/>
            <a:chExt cx="1996" cy="1905"/>
          </a:xfrm>
        </p:grpSpPr>
        <p:sp>
          <p:nvSpPr>
            <p:cNvPr id="31788" name="Oval 58"/>
            <p:cNvSpPr>
              <a:spLocks noChangeArrowheads="1"/>
            </p:cNvSpPr>
            <p:nvPr/>
          </p:nvSpPr>
          <p:spPr bwMode="auto">
            <a:xfrm>
              <a:off x="624" y="1536"/>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a:t>
              </a:r>
            </a:p>
          </p:txBody>
        </p:sp>
        <p:sp>
          <p:nvSpPr>
            <p:cNvPr id="31789" name="Oval 59"/>
            <p:cNvSpPr>
              <a:spLocks noChangeArrowheads="1"/>
            </p:cNvSpPr>
            <p:nvPr/>
          </p:nvSpPr>
          <p:spPr bwMode="auto">
            <a:xfrm>
              <a:off x="2027" y="1536"/>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i,j+1</a:t>
              </a:r>
            </a:p>
          </p:txBody>
        </p:sp>
        <p:sp>
          <p:nvSpPr>
            <p:cNvPr id="31790" name="Oval 60"/>
            <p:cNvSpPr>
              <a:spLocks noChangeArrowheads="1"/>
            </p:cNvSpPr>
            <p:nvPr/>
          </p:nvSpPr>
          <p:spPr bwMode="auto">
            <a:xfrm>
              <a:off x="624" y="2896"/>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a:t>
              </a:r>
            </a:p>
          </p:txBody>
        </p:sp>
        <p:sp>
          <p:nvSpPr>
            <p:cNvPr id="31791" name="Oval 61"/>
            <p:cNvSpPr>
              <a:spLocks noChangeArrowheads="1"/>
            </p:cNvSpPr>
            <p:nvPr/>
          </p:nvSpPr>
          <p:spPr bwMode="auto">
            <a:xfrm>
              <a:off x="2030" y="2896"/>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i+1,j+1</a:t>
              </a:r>
            </a:p>
          </p:txBody>
        </p:sp>
        <p:cxnSp>
          <p:nvCxnSpPr>
            <p:cNvPr id="31792" name="AutoShape 62"/>
            <p:cNvCxnSpPr>
              <a:cxnSpLocks noChangeShapeType="1"/>
              <a:stCxn id="31788" idx="6"/>
              <a:endCxn id="31789" idx="2"/>
            </p:cNvCxnSpPr>
            <p:nvPr/>
          </p:nvCxnSpPr>
          <p:spPr bwMode="auto">
            <a:xfrm>
              <a:off x="1214" y="1808"/>
              <a:ext cx="813" cy="1"/>
            </a:xfrm>
            <a:prstGeom prst="curvedConnector3">
              <a:avLst>
                <a:gd name="adj1" fmla="val 5000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31793" name="AutoShape 63"/>
            <p:cNvCxnSpPr>
              <a:cxnSpLocks noChangeShapeType="1"/>
              <a:stCxn id="31791" idx="2"/>
              <a:endCxn id="31790" idx="6"/>
            </p:cNvCxnSpPr>
            <p:nvPr/>
          </p:nvCxnSpPr>
          <p:spPr bwMode="auto">
            <a:xfrm flipH="1">
              <a:off x="1214" y="3168"/>
              <a:ext cx="816" cy="1"/>
            </a:xfrm>
            <a:prstGeom prst="curvedConnector3">
              <a:avLst>
                <a:gd name="adj1" fmla="val 5000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31794" name="AutoShape 64"/>
            <p:cNvCxnSpPr>
              <a:cxnSpLocks noChangeShapeType="1"/>
              <a:stCxn id="31788" idx="4"/>
              <a:endCxn id="31790" idx="0"/>
            </p:cNvCxnSpPr>
            <p:nvPr/>
          </p:nvCxnSpPr>
          <p:spPr bwMode="auto">
            <a:xfrm>
              <a:off x="919" y="2081"/>
              <a:ext cx="1" cy="815"/>
            </a:xfrm>
            <a:prstGeom prst="curvedConnector3">
              <a:avLst>
                <a:gd name="adj1" fmla="val 5000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31795" name="AutoShape 65"/>
            <p:cNvCxnSpPr>
              <a:cxnSpLocks noChangeShapeType="1"/>
              <a:stCxn id="31789" idx="4"/>
              <a:endCxn id="31791" idx="0"/>
            </p:cNvCxnSpPr>
            <p:nvPr/>
          </p:nvCxnSpPr>
          <p:spPr bwMode="auto">
            <a:xfrm>
              <a:off x="2322" y="2081"/>
              <a:ext cx="3" cy="815"/>
            </a:xfrm>
            <a:prstGeom prst="curvedConnector3">
              <a:avLst>
                <a:gd name="adj1" fmla="val 50000"/>
              </a:avLst>
            </a:prstGeom>
            <a:noFill/>
            <a:ln w="572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1796" name="Text Box 66"/>
            <p:cNvSpPr txBox="1">
              <a:spLocks noChangeArrowheads="1"/>
            </p:cNvSpPr>
            <p:nvPr/>
          </p:nvSpPr>
          <p:spPr bwMode="auto">
            <a:xfrm>
              <a:off x="789" y="2363"/>
              <a:ext cx="279" cy="256"/>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y</a:t>
              </a:r>
            </a:p>
          </p:txBody>
        </p:sp>
        <p:sp>
          <p:nvSpPr>
            <p:cNvPr id="31797" name="Text Box 67"/>
            <p:cNvSpPr txBox="1">
              <a:spLocks noChangeArrowheads="1"/>
            </p:cNvSpPr>
            <p:nvPr/>
          </p:nvSpPr>
          <p:spPr bwMode="auto">
            <a:xfrm>
              <a:off x="2185" y="2363"/>
              <a:ext cx="279" cy="256"/>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y</a:t>
              </a:r>
            </a:p>
          </p:txBody>
        </p:sp>
        <p:sp>
          <p:nvSpPr>
            <p:cNvPr id="31798" name="Text Box 68"/>
            <p:cNvSpPr txBox="1">
              <a:spLocks noChangeArrowheads="1"/>
            </p:cNvSpPr>
            <p:nvPr/>
          </p:nvSpPr>
          <p:spPr bwMode="auto">
            <a:xfrm>
              <a:off x="1486" y="1683"/>
              <a:ext cx="279" cy="256"/>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x</a:t>
              </a:r>
            </a:p>
          </p:txBody>
        </p:sp>
        <p:sp>
          <p:nvSpPr>
            <p:cNvPr id="31799" name="Text Box 69"/>
            <p:cNvSpPr txBox="1">
              <a:spLocks noChangeArrowheads="1"/>
            </p:cNvSpPr>
            <p:nvPr/>
          </p:nvSpPr>
          <p:spPr bwMode="auto">
            <a:xfrm>
              <a:off x="1486" y="3043"/>
              <a:ext cx="279" cy="256"/>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2000">
                  <a:solidFill>
                    <a:srgbClr val="000000"/>
                  </a:solidFill>
                  <a:sym typeface="Symbol" panose="05050102010706020507" pitchFamily="18" charset="2"/>
                </a:rPr>
                <a:t></a:t>
              </a:r>
              <a:r>
                <a:rPr lang="en-GB" sz="2000">
                  <a:solidFill>
                    <a:srgbClr val="000000"/>
                  </a:solidFill>
                </a:rPr>
                <a:t>x</a:t>
              </a:r>
            </a:p>
          </p:txBody>
        </p:sp>
      </p:grpSp>
      <p:grpSp>
        <p:nvGrpSpPr>
          <p:cNvPr id="4" name="Group 106"/>
          <p:cNvGrpSpPr>
            <a:grpSpLocks/>
          </p:cNvGrpSpPr>
          <p:nvPr/>
        </p:nvGrpSpPr>
        <p:grpSpPr bwMode="auto">
          <a:xfrm>
            <a:off x="1689100" y="2971801"/>
            <a:ext cx="4579938" cy="2246313"/>
            <a:chOff x="139" y="1872"/>
            <a:chExt cx="2812" cy="1415"/>
          </a:xfrm>
        </p:grpSpPr>
        <p:grpSp>
          <p:nvGrpSpPr>
            <p:cNvPr id="31766" name="Group 93"/>
            <p:cNvGrpSpPr>
              <a:grpSpLocks/>
            </p:cNvGrpSpPr>
            <p:nvPr/>
          </p:nvGrpSpPr>
          <p:grpSpPr bwMode="auto">
            <a:xfrm>
              <a:off x="139" y="1905"/>
              <a:ext cx="341" cy="1382"/>
              <a:chOff x="139" y="1905"/>
              <a:chExt cx="341" cy="1382"/>
            </a:xfrm>
          </p:grpSpPr>
          <p:sp>
            <p:nvSpPr>
              <p:cNvPr id="31778" name="Oval 72"/>
              <p:cNvSpPr>
                <a:spLocks noChangeArrowheads="1"/>
              </p:cNvSpPr>
              <p:nvPr/>
            </p:nvSpPr>
            <p:spPr bwMode="auto">
              <a:xfrm>
                <a:off x="139" y="2501"/>
                <a:ext cx="192" cy="192"/>
              </a:xfrm>
              <a:prstGeom prst="ellipse">
                <a:avLst/>
              </a:prstGeom>
              <a:solidFill>
                <a:srgbClr val="000000">
                  <a:alpha val="39999"/>
                </a:srgbClr>
              </a:solidFill>
              <a:ln w="9525">
                <a:solidFill>
                  <a:srgbClr val="000000"/>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ea typeface="宋体" panose="02010600030101010101" pitchFamily="2" charset="-122"/>
                  </a:rPr>
                  <a:t>S</a:t>
                </a:r>
              </a:p>
            </p:txBody>
          </p:sp>
          <p:sp>
            <p:nvSpPr>
              <p:cNvPr id="31779" name="Line 74"/>
              <p:cNvSpPr>
                <a:spLocks noChangeShapeType="1"/>
              </p:cNvSpPr>
              <p:nvPr/>
            </p:nvSpPr>
            <p:spPr bwMode="auto">
              <a:xfrm flipV="1">
                <a:off x="288" y="2112"/>
                <a:ext cx="192" cy="3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0" name="Line 75"/>
              <p:cNvSpPr>
                <a:spLocks noChangeShapeType="1"/>
              </p:cNvSpPr>
              <p:nvPr/>
            </p:nvSpPr>
            <p:spPr bwMode="auto">
              <a:xfrm flipV="1">
                <a:off x="326" y="2319"/>
                <a:ext cx="144"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1" name="Line 86"/>
              <p:cNvSpPr>
                <a:spLocks noChangeShapeType="1"/>
              </p:cNvSpPr>
              <p:nvPr/>
            </p:nvSpPr>
            <p:spPr bwMode="auto">
              <a:xfrm flipV="1">
                <a:off x="225" y="1905"/>
                <a:ext cx="24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2" name="Line 87"/>
              <p:cNvSpPr>
                <a:spLocks noChangeShapeType="1"/>
              </p:cNvSpPr>
              <p:nvPr/>
            </p:nvSpPr>
            <p:spPr bwMode="auto">
              <a:xfrm flipV="1">
                <a:off x="336" y="2496"/>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3" name="Line 88"/>
              <p:cNvSpPr>
                <a:spLocks noChangeShapeType="1"/>
              </p:cNvSpPr>
              <p:nvPr/>
            </p:nvSpPr>
            <p:spPr bwMode="auto">
              <a:xfrm flipV="1">
                <a:off x="336" y="2592"/>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4" name="Line 89"/>
              <p:cNvSpPr>
                <a:spLocks noChangeShapeType="1"/>
              </p:cNvSpPr>
              <p:nvPr/>
            </p:nvSpPr>
            <p:spPr bwMode="auto">
              <a:xfrm>
                <a:off x="273" y="2711"/>
                <a:ext cx="192" cy="3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5" name="Line 90"/>
              <p:cNvSpPr>
                <a:spLocks noChangeShapeType="1"/>
              </p:cNvSpPr>
              <p:nvPr/>
            </p:nvSpPr>
            <p:spPr bwMode="auto">
              <a:xfrm>
                <a:off x="308" y="2688"/>
                <a:ext cx="144"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6" name="Line 91"/>
              <p:cNvSpPr>
                <a:spLocks noChangeShapeType="1"/>
              </p:cNvSpPr>
              <p:nvPr/>
            </p:nvSpPr>
            <p:spPr bwMode="auto">
              <a:xfrm>
                <a:off x="225" y="2711"/>
                <a:ext cx="24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87" name="Line 92"/>
              <p:cNvSpPr>
                <a:spLocks noChangeShapeType="1"/>
              </p:cNvSpPr>
              <p:nvPr/>
            </p:nvSpPr>
            <p:spPr bwMode="auto">
              <a:xfrm>
                <a:off x="331" y="2645"/>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1767" name="Group 105"/>
            <p:cNvGrpSpPr>
              <a:grpSpLocks/>
            </p:cNvGrpSpPr>
            <p:nvPr/>
          </p:nvGrpSpPr>
          <p:grpSpPr bwMode="auto">
            <a:xfrm>
              <a:off x="2610" y="1872"/>
              <a:ext cx="341" cy="1382"/>
              <a:chOff x="2610" y="1872"/>
              <a:chExt cx="341" cy="1382"/>
            </a:xfrm>
          </p:grpSpPr>
          <p:sp>
            <p:nvSpPr>
              <p:cNvPr id="31768" name="Oval 95"/>
              <p:cNvSpPr>
                <a:spLocks noChangeArrowheads="1"/>
              </p:cNvSpPr>
              <p:nvPr/>
            </p:nvSpPr>
            <p:spPr bwMode="auto">
              <a:xfrm flipH="1">
                <a:off x="2759" y="2468"/>
                <a:ext cx="192" cy="19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zh-CN">
                    <a:solidFill>
                      <a:srgbClr val="000000"/>
                    </a:solidFill>
                    <a:ea typeface="宋体" panose="02010600030101010101" pitchFamily="2" charset="-122"/>
                  </a:rPr>
                  <a:t>T</a:t>
                </a:r>
              </a:p>
            </p:txBody>
          </p:sp>
          <p:sp>
            <p:nvSpPr>
              <p:cNvPr id="31769" name="Line 96"/>
              <p:cNvSpPr>
                <a:spLocks noChangeShapeType="1"/>
              </p:cNvSpPr>
              <p:nvPr/>
            </p:nvSpPr>
            <p:spPr bwMode="auto">
              <a:xfrm flipH="1" flipV="1">
                <a:off x="2610" y="2079"/>
                <a:ext cx="192" cy="3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0" name="Line 97"/>
              <p:cNvSpPr>
                <a:spLocks noChangeShapeType="1"/>
              </p:cNvSpPr>
              <p:nvPr/>
            </p:nvSpPr>
            <p:spPr bwMode="auto">
              <a:xfrm flipH="1" flipV="1">
                <a:off x="2620" y="2286"/>
                <a:ext cx="144"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1" name="Line 98"/>
              <p:cNvSpPr>
                <a:spLocks noChangeShapeType="1"/>
              </p:cNvSpPr>
              <p:nvPr/>
            </p:nvSpPr>
            <p:spPr bwMode="auto">
              <a:xfrm flipH="1" flipV="1">
                <a:off x="2625" y="1872"/>
                <a:ext cx="24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2" name="Line 99"/>
              <p:cNvSpPr>
                <a:spLocks noChangeShapeType="1"/>
              </p:cNvSpPr>
              <p:nvPr/>
            </p:nvSpPr>
            <p:spPr bwMode="auto">
              <a:xfrm flipH="1" flipV="1">
                <a:off x="2610" y="2463"/>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3" name="Line 100"/>
              <p:cNvSpPr>
                <a:spLocks noChangeShapeType="1"/>
              </p:cNvSpPr>
              <p:nvPr/>
            </p:nvSpPr>
            <p:spPr bwMode="auto">
              <a:xfrm flipH="1" flipV="1">
                <a:off x="2610" y="2559"/>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4" name="Line 101"/>
              <p:cNvSpPr>
                <a:spLocks noChangeShapeType="1"/>
              </p:cNvSpPr>
              <p:nvPr/>
            </p:nvSpPr>
            <p:spPr bwMode="auto">
              <a:xfrm flipH="1">
                <a:off x="2625" y="2678"/>
                <a:ext cx="192" cy="3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5" name="Line 102"/>
              <p:cNvSpPr>
                <a:spLocks noChangeShapeType="1"/>
              </p:cNvSpPr>
              <p:nvPr/>
            </p:nvSpPr>
            <p:spPr bwMode="auto">
              <a:xfrm flipH="1">
                <a:off x="2638" y="2655"/>
                <a:ext cx="144" cy="1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6" name="Line 103"/>
              <p:cNvSpPr>
                <a:spLocks noChangeShapeType="1"/>
              </p:cNvSpPr>
              <p:nvPr/>
            </p:nvSpPr>
            <p:spPr bwMode="auto">
              <a:xfrm flipH="1">
                <a:off x="2625" y="2678"/>
                <a:ext cx="240"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77" name="Line 104"/>
              <p:cNvSpPr>
                <a:spLocks noChangeShapeType="1"/>
              </p:cNvSpPr>
              <p:nvPr/>
            </p:nvSpPr>
            <p:spPr bwMode="auto">
              <a:xfrm flipH="1">
                <a:off x="2615" y="2612"/>
                <a:ext cx="144" cy="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pic>
        <p:nvPicPr>
          <p:cNvPr id="171115" name="Picture 107" descr="GC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939" y="2947989"/>
            <a:ext cx="3413125"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923571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nodeType="afterGroup">
                            <p:stCondLst>
                              <p:cond delay="0"/>
                            </p:stCondLst>
                            <p:childTnLst>
                              <p:par>
                                <p:cTn id="8" presetID="49" presetClass="path" presetSubtype="0" accel="50000" decel="50000" fill="hold" nodeType="afterEffect">
                                  <p:stCondLst>
                                    <p:cond delay="500"/>
                                  </p:stCondLst>
                                  <p:childTnLst>
                                    <p:animMotion origin="layout" path="M -3.33333E-6 3.33333E-6 L 0.36667 0.15555 " pathEditMode="relative" rAng="0" ptsTypes="AA">
                                      <p:cBhvr>
                                        <p:cTn id="9" dur="2000" fill="hold"/>
                                        <p:tgtEl>
                                          <p:spTgt spid="2"/>
                                        </p:tgtEl>
                                        <p:attrNameLst>
                                          <p:attrName>ppt_x</p:attrName>
                                          <p:attrName>ppt_y</p:attrName>
                                        </p:attrNameLst>
                                      </p:cBhvr>
                                      <p:rCtr x="18333" y="7778"/>
                                    </p:animMotion>
                                  </p:childTnLst>
                                </p:cTn>
                              </p:par>
                              <p:par>
                                <p:cTn id="10" presetID="6" presetClass="emph" presetSubtype="0" fill="hold" nodeType="withEffect">
                                  <p:stCondLst>
                                    <p:cond delay="500"/>
                                  </p:stCondLst>
                                  <p:childTnLst>
                                    <p:animScale>
                                      <p:cBhvr>
                                        <p:cTn id="11" dur="2000" fill="hold"/>
                                        <p:tgtEl>
                                          <p:spTgt spid="2"/>
                                        </p:tgtEl>
                                      </p:cBhvr>
                                      <p:by x="1100000" y="1100000"/>
                                    </p:animScale>
                                  </p:childTnLst>
                                </p:cTn>
                              </p:par>
                            </p:childTnLst>
                          </p:cTn>
                        </p:par>
                        <p:par>
                          <p:cTn id="12" fill="hold" nodeType="afterGroup">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71048"/>
                                        </p:tgtEl>
                                        <p:attrNameLst>
                                          <p:attrName>style.visibility</p:attrName>
                                        </p:attrNameLst>
                                      </p:cBhvr>
                                      <p:to>
                                        <p:strVal val="visible"/>
                                      </p:to>
                                    </p:set>
                                    <p:animEffect transition="in" filter="fade">
                                      <p:cBhvr>
                                        <p:cTn id="15" dur="500"/>
                                        <p:tgtEl>
                                          <p:spTgt spid="1710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1049"/>
                                        </p:tgtEl>
                                        <p:attrNameLst>
                                          <p:attrName>style.visibility</p:attrName>
                                        </p:attrNameLst>
                                      </p:cBhvr>
                                      <p:to>
                                        <p:strVal val="visible"/>
                                      </p:to>
                                    </p:set>
                                    <p:animEffect transition="in" filter="fade">
                                      <p:cBhvr>
                                        <p:cTn id="18" dur="500"/>
                                        <p:tgtEl>
                                          <p:spTgt spid="1710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1050"/>
                                        </p:tgtEl>
                                        <p:attrNameLst>
                                          <p:attrName>style.visibility</p:attrName>
                                        </p:attrNameLst>
                                      </p:cBhvr>
                                      <p:to>
                                        <p:strVal val="visible"/>
                                      </p:to>
                                    </p:set>
                                    <p:animEffect transition="in" filter="fade">
                                      <p:cBhvr>
                                        <p:cTn id="21" dur="500"/>
                                        <p:tgtEl>
                                          <p:spTgt spid="171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1051"/>
                                        </p:tgtEl>
                                        <p:attrNameLst>
                                          <p:attrName>style.visibility</p:attrName>
                                        </p:attrNameLst>
                                      </p:cBhvr>
                                      <p:to>
                                        <p:strVal val="visible"/>
                                      </p:to>
                                    </p:set>
                                    <p:animEffect transition="in" filter="fade">
                                      <p:cBhvr>
                                        <p:cTn id="24" dur="500"/>
                                        <p:tgtEl>
                                          <p:spTgt spid="171051"/>
                                        </p:tgtEl>
                                      </p:cBhvr>
                                    </p:animEffect>
                                  </p:childTnLst>
                                </p:cTn>
                              </p:par>
                              <p:par>
                                <p:cTn id="25" presetID="10" presetClass="exit" presetSubtype="0" fill="hold"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6" presetClass="path" presetSubtype="0" accel="50000" decel="50000" fill="hold" grpId="1" nodeType="clickEffect">
                                  <p:stCondLst>
                                    <p:cond delay="0"/>
                                  </p:stCondLst>
                                  <p:childTnLst>
                                    <p:animMotion origin="layout" path="M 4.44444E-6 3.33333E-6 L 0.07083 -0.11111 " pathEditMode="relative" rAng="0" ptsTypes="AA">
                                      <p:cBhvr>
                                        <p:cTn id="31" dur="2000" fill="hold"/>
                                        <p:tgtEl>
                                          <p:spTgt spid="171051"/>
                                        </p:tgtEl>
                                        <p:attrNameLst>
                                          <p:attrName>ppt_x</p:attrName>
                                          <p:attrName>ppt_y</p:attrName>
                                        </p:attrNameLst>
                                      </p:cBhvr>
                                      <p:rCtr x="3542" y="-5556"/>
                                    </p:animMotion>
                                  </p:childTnLst>
                                </p:cTn>
                              </p:par>
                              <p:par>
                                <p:cTn id="32" presetID="56" presetClass="path" presetSubtype="0" accel="50000" decel="50000" fill="hold" grpId="1" nodeType="withEffect">
                                  <p:stCondLst>
                                    <p:cond delay="0"/>
                                  </p:stCondLst>
                                  <p:childTnLst>
                                    <p:animMotion origin="layout" path="M 1.11111E-6 3.33333E-6 L -0.07917 -0.11111 " pathEditMode="relative" rAng="0" ptsTypes="AA">
                                      <p:cBhvr>
                                        <p:cTn id="33" dur="2000" fill="hold"/>
                                        <p:tgtEl>
                                          <p:spTgt spid="171049"/>
                                        </p:tgtEl>
                                        <p:attrNameLst>
                                          <p:attrName>ppt_x</p:attrName>
                                          <p:attrName>ppt_y</p:attrName>
                                        </p:attrNameLst>
                                      </p:cBhvr>
                                      <p:rCtr x="-3958" y="-5556"/>
                                    </p:animMotion>
                                  </p:childTnLst>
                                </p:cTn>
                              </p:par>
                              <p:par>
                                <p:cTn id="34" presetID="49" presetClass="path" presetSubtype="0" accel="50000" decel="50000" fill="hold" grpId="1" nodeType="withEffect">
                                  <p:stCondLst>
                                    <p:cond delay="0"/>
                                  </p:stCondLst>
                                  <p:childTnLst>
                                    <p:animMotion origin="layout" path="M 4.44444E-6 2.22222E-6 L 0.07916 0.08889 " pathEditMode="relative" rAng="0" ptsTypes="AA">
                                      <p:cBhvr>
                                        <p:cTn id="35" dur="2000" fill="hold"/>
                                        <p:tgtEl>
                                          <p:spTgt spid="171050"/>
                                        </p:tgtEl>
                                        <p:attrNameLst>
                                          <p:attrName>ppt_x</p:attrName>
                                          <p:attrName>ppt_y</p:attrName>
                                        </p:attrNameLst>
                                      </p:cBhvr>
                                      <p:rCtr x="3958" y="4444"/>
                                    </p:animMotion>
                                  </p:childTnLst>
                                </p:cTn>
                              </p:par>
                              <p:par>
                                <p:cTn id="36" presetID="49" presetClass="path" presetSubtype="0" accel="50000" decel="50000" fill="hold" grpId="1" nodeType="withEffect">
                                  <p:stCondLst>
                                    <p:cond delay="0"/>
                                  </p:stCondLst>
                                  <p:childTnLst>
                                    <p:animMotion origin="layout" path="M 1.11111E-6 2.22222E-6 L -0.07083 0.08889 " pathEditMode="relative" rAng="0" ptsTypes="AA">
                                      <p:cBhvr>
                                        <p:cTn id="37" dur="2000" fill="hold"/>
                                        <p:tgtEl>
                                          <p:spTgt spid="171048"/>
                                        </p:tgtEl>
                                        <p:attrNameLst>
                                          <p:attrName>ppt_x</p:attrName>
                                          <p:attrName>ppt_y</p:attrName>
                                        </p:attrNameLst>
                                      </p:cBhvr>
                                      <p:rCtr x="-3542" y="4444"/>
                                    </p:animMotion>
                                  </p:childTnLst>
                                </p:cTn>
                              </p:par>
                            </p:childTnLst>
                          </p:cTn>
                        </p:par>
                        <p:par>
                          <p:cTn id="38" fill="hold" nodeType="afterGroup">
                            <p:stCondLst>
                              <p:cond delay="2000"/>
                            </p:stCondLst>
                            <p:childTnLst>
                              <p:par>
                                <p:cTn id="39" presetID="22" presetClass="entr" presetSubtype="4" fill="hold" nodeType="afterEffect">
                                  <p:stCondLst>
                                    <p:cond delay="0"/>
                                  </p:stCondLst>
                                  <p:childTnLst>
                                    <p:set>
                                      <p:cBhvr>
                                        <p:cTn id="40" dur="1" fill="hold">
                                          <p:stCondLst>
                                            <p:cond delay="0"/>
                                          </p:stCondLst>
                                        </p:cTn>
                                        <p:tgtEl>
                                          <p:spTgt spid="171059"/>
                                        </p:tgtEl>
                                        <p:attrNameLst>
                                          <p:attrName>style.visibility</p:attrName>
                                        </p:attrNameLst>
                                      </p:cBhvr>
                                      <p:to>
                                        <p:strVal val="visible"/>
                                      </p:to>
                                    </p:set>
                                    <p:animEffect transition="in" filter="wipe(down)">
                                      <p:cBhvr>
                                        <p:cTn id="41" dur="500"/>
                                        <p:tgtEl>
                                          <p:spTgt spid="171059"/>
                                        </p:tgtEl>
                                      </p:cBhvr>
                                    </p:animEffect>
                                  </p:childTnLst>
                                </p:cTn>
                              </p:par>
                              <p:par>
                                <p:cTn id="42" presetID="22" presetClass="entr" presetSubtype="1" fill="hold" nodeType="withEffect">
                                  <p:stCondLst>
                                    <p:cond delay="0"/>
                                  </p:stCondLst>
                                  <p:childTnLst>
                                    <p:set>
                                      <p:cBhvr>
                                        <p:cTn id="43" dur="1" fill="hold">
                                          <p:stCondLst>
                                            <p:cond delay="0"/>
                                          </p:stCondLst>
                                        </p:cTn>
                                        <p:tgtEl>
                                          <p:spTgt spid="171078"/>
                                        </p:tgtEl>
                                        <p:attrNameLst>
                                          <p:attrName>style.visibility</p:attrName>
                                        </p:attrNameLst>
                                      </p:cBhvr>
                                      <p:to>
                                        <p:strVal val="visible"/>
                                      </p:to>
                                    </p:set>
                                    <p:animEffect transition="in" filter="wipe(up)">
                                      <p:cBhvr>
                                        <p:cTn id="44" dur="500"/>
                                        <p:tgtEl>
                                          <p:spTgt spid="171078"/>
                                        </p:tgtEl>
                                      </p:cBhvr>
                                    </p:animEffect>
                                  </p:childTnLst>
                                </p:cTn>
                              </p:par>
                              <p:par>
                                <p:cTn id="45" presetID="22" presetClass="entr" presetSubtype="8" fill="hold" nodeType="withEffect">
                                  <p:stCondLst>
                                    <p:cond delay="0"/>
                                  </p:stCondLst>
                                  <p:childTnLst>
                                    <p:set>
                                      <p:cBhvr>
                                        <p:cTn id="46" dur="1" fill="hold">
                                          <p:stCondLst>
                                            <p:cond delay="0"/>
                                          </p:stCondLst>
                                        </p:cTn>
                                        <p:tgtEl>
                                          <p:spTgt spid="171057"/>
                                        </p:tgtEl>
                                        <p:attrNameLst>
                                          <p:attrName>style.visibility</p:attrName>
                                        </p:attrNameLst>
                                      </p:cBhvr>
                                      <p:to>
                                        <p:strVal val="visible"/>
                                      </p:to>
                                    </p:set>
                                    <p:animEffect transition="in" filter="wipe(left)">
                                      <p:cBhvr>
                                        <p:cTn id="47" dur="500"/>
                                        <p:tgtEl>
                                          <p:spTgt spid="171057"/>
                                        </p:tgtEl>
                                      </p:cBhvr>
                                    </p:animEffect>
                                  </p:childTnLst>
                                </p:cTn>
                              </p:par>
                              <p:par>
                                <p:cTn id="48" presetID="22" presetClass="entr" presetSubtype="2" fill="hold" nodeType="withEffect">
                                  <p:stCondLst>
                                    <p:cond delay="0"/>
                                  </p:stCondLst>
                                  <p:childTnLst>
                                    <p:set>
                                      <p:cBhvr>
                                        <p:cTn id="49" dur="1" fill="hold">
                                          <p:stCondLst>
                                            <p:cond delay="0"/>
                                          </p:stCondLst>
                                        </p:cTn>
                                        <p:tgtEl>
                                          <p:spTgt spid="171058"/>
                                        </p:tgtEl>
                                        <p:attrNameLst>
                                          <p:attrName>style.visibility</p:attrName>
                                        </p:attrNameLst>
                                      </p:cBhvr>
                                      <p:to>
                                        <p:strVal val="visible"/>
                                      </p:to>
                                    </p:set>
                                    <p:animEffect transition="in" filter="wipe(right)">
                                      <p:cBhvr>
                                        <p:cTn id="50" dur="500"/>
                                        <p:tgtEl>
                                          <p:spTgt spid="171058"/>
                                        </p:tgtEl>
                                      </p:cBhvr>
                                    </p:animEffect>
                                  </p:childTnLst>
                                </p:cTn>
                              </p:par>
                            </p:childTnLst>
                          </p:cTn>
                        </p:par>
                        <p:par>
                          <p:cTn id="51" fill="hold" nodeType="afterGroup">
                            <p:stCondLst>
                              <p:cond delay="2500"/>
                            </p:stCondLst>
                            <p:childTnLst>
                              <p:par>
                                <p:cTn id="52" presetID="1" presetClass="entr" presetSubtype="0" fill="hold" grpId="0" nodeType="afterEffect">
                                  <p:stCondLst>
                                    <p:cond delay="0"/>
                                  </p:stCondLst>
                                  <p:childTnLst>
                                    <p:set>
                                      <p:cBhvr>
                                        <p:cTn id="53" dur="1" fill="hold">
                                          <p:stCondLst>
                                            <p:cond delay="0"/>
                                          </p:stCondLst>
                                        </p:cTn>
                                        <p:tgtEl>
                                          <p:spTgt spid="17106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106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106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71064"/>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0" presetClass="exit" presetSubtype="0" fill="hold" grpId="2" nodeType="clickEffect">
                                  <p:stCondLst>
                                    <p:cond delay="0"/>
                                  </p:stCondLst>
                                  <p:childTnLst>
                                    <p:animEffect transition="out" filter="fade">
                                      <p:cBhvr>
                                        <p:cTn id="63" dur="500"/>
                                        <p:tgtEl>
                                          <p:spTgt spid="171049"/>
                                        </p:tgtEl>
                                      </p:cBhvr>
                                    </p:animEffect>
                                    <p:set>
                                      <p:cBhvr>
                                        <p:cTn id="64" dur="1" fill="hold">
                                          <p:stCondLst>
                                            <p:cond delay="499"/>
                                          </p:stCondLst>
                                        </p:cTn>
                                        <p:tgtEl>
                                          <p:spTgt spid="171049"/>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171051"/>
                                        </p:tgtEl>
                                      </p:cBhvr>
                                    </p:animEffect>
                                    <p:set>
                                      <p:cBhvr>
                                        <p:cTn id="67" dur="1" fill="hold">
                                          <p:stCondLst>
                                            <p:cond delay="499"/>
                                          </p:stCondLst>
                                        </p:cTn>
                                        <p:tgtEl>
                                          <p:spTgt spid="171051"/>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171050"/>
                                        </p:tgtEl>
                                      </p:cBhvr>
                                    </p:animEffect>
                                    <p:set>
                                      <p:cBhvr>
                                        <p:cTn id="70" dur="1" fill="hold">
                                          <p:stCondLst>
                                            <p:cond delay="499"/>
                                          </p:stCondLst>
                                        </p:cTn>
                                        <p:tgtEl>
                                          <p:spTgt spid="171050"/>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1048"/>
                                        </p:tgtEl>
                                      </p:cBhvr>
                                    </p:animEffect>
                                    <p:set>
                                      <p:cBhvr>
                                        <p:cTn id="73" dur="1" fill="hold">
                                          <p:stCondLst>
                                            <p:cond delay="499"/>
                                          </p:stCondLst>
                                        </p:cTn>
                                        <p:tgtEl>
                                          <p:spTgt spid="171048"/>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000"/>
                                        <p:tgtEl>
                                          <p:spTgt spid="3"/>
                                        </p:tgtEl>
                                      </p:cBhvr>
                                    </p:animEffect>
                                  </p:childTnLst>
                                </p:cTn>
                              </p:par>
                              <p:par>
                                <p:cTn id="77" presetID="10"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2000"/>
                                        <p:tgtEl>
                                          <p:spTgt spid="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nodeType="clickEffect">
                                  <p:stCondLst>
                                    <p:cond delay="0"/>
                                  </p:stCondLst>
                                  <p:childTnLst>
                                    <p:set>
                                      <p:cBhvr>
                                        <p:cTn id="83" dur="1" fill="hold">
                                          <p:stCondLst>
                                            <p:cond delay="0"/>
                                          </p:stCondLst>
                                        </p:cTn>
                                        <p:tgtEl>
                                          <p:spTgt spid="171115"/>
                                        </p:tgtEl>
                                        <p:attrNameLst>
                                          <p:attrName>style.visibility</p:attrName>
                                        </p:attrNameLst>
                                      </p:cBhvr>
                                      <p:to>
                                        <p:strVal val="visible"/>
                                      </p:to>
                                    </p:set>
                                    <p:animEffect transition="in" filter="fade">
                                      <p:cBhvr>
                                        <p:cTn id="84" dur="2000"/>
                                        <p:tgtEl>
                                          <p:spTgt spid="171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48" grpId="0" animBg="1"/>
      <p:bldP spid="171048" grpId="1" animBg="1"/>
      <p:bldP spid="171048" grpId="2" animBg="1"/>
      <p:bldP spid="171049" grpId="0" animBg="1"/>
      <p:bldP spid="171049" grpId="1" animBg="1"/>
      <p:bldP spid="171049" grpId="2" animBg="1"/>
      <p:bldP spid="171050" grpId="0" animBg="1"/>
      <p:bldP spid="171050" grpId="1" animBg="1"/>
      <p:bldP spid="171050" grpId="2" animBg="1"/>
      <p:bldP spid="171051" grpId="0" animBg="1"/>
      <p:bldP spid="171051" grpId="1" animBg="1"/>
      <p:bldP spid="171051" grpId="2" animBg="1"/>
      <p:bldP spid="171061" grpId="0" animBg="1"/>
      <p:bldP spid="171063" grpId="0" animBg="1"/>
      <p:bldP spid="171064" grpId="0" animBg="1"/>
      <p:bldP spid="1710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Constraints</a:t>
            </a:r>
          </a:p>
        </p:txBody>
      </p:sp>
      <p:sp>
        <p:nvSpPr>
          <p:cNvPr id="28676" name="Rectangle 3"/>
          <p:cNvSpPr>
            <a:spLocks noGrp="1" noChangeArrowheads="1"/>
          </p:cNvSpPr>
          <p:nvPr>
            <p:ph type="body" sz="half" idx="1"/>
          </p:nvPr>
        </p:nvSpPr>
        <p:spPr>
          <a:xfrm>
            <a:off x="1828800" y="1798638"/>
            <a:ext cx="6248400" cy="4830762"/>
          </a:xfrm>
        </p:spPr>
        <p:txBody>
          <a:bodyPr/>
          <a:lstStyle/>
          <a:p>
            <a:pPr marL="590550" indent="-590550">
              <a:lnSpc>
                <a:spcPct val="100000"/>
              </a:lnSpc>
              <a:buFontTx/>
              <a:buAutoNum type="arabicPeriod"/>
            </a:pPr>
            <a:endParaRPr lang="en-US" altLang="zh-CN" sz="2700">
              <a:ea typeface="宋体" panose="02010600030101010101" pitchFamily="2" charset="-122"/>
            </a:endParaRPr>
          </a:p>
          <a:p>
            <a:pPr marL="590550" indent="-590550">
              <a:lnSpc>
                <a:spcPct val="100000"/>
              </a:lnSpc>
              <a:buNone/>
            </a:pPr>
            <a:r>
              <a:rPr lang="en-US" altLang="zh-CN" sz="2700">
                <a:ea typeface="宋体" panose="02010600030101010101" pitchFamily="2" charset="-122"/>
              </a:rPr>
              <a:t>	</a:t>
            </a:r>
          </a:p>
        </p:txBody>
      </p:sp>
      <p:sp>
        <p:nvSpPr>
          <p:cNvPr id="28677" name="Rectangle 4"/>
          <p:cNvSpPr>
            <a:spLocks noGrp="1" noChangeArrowheads="1"/>
          </p:cNvSpPr>
          <p:nvPr>
            <p:ph type="body" sz="half" idx="2"/>
          </p:nvPr>
        </p:nvSpPr>
        <p:spPr>
          <a:xfrm>
            <a:off x="1752600" y="1828801"/>
            <a:ext cx="8415338" cy="1249363"/>
          </a:xfrm>
        </p:spPr>
        <p:txBody>
          <a:bodyPr/>
          <a:lstStyle/>
          <a:p>
            <a:pPr marL="514350" indent="-514350">
              <a:lnSpc>
                <a:spcPct val="100000"/>
              </a:lnSpc>
              <a:buFontTx/>
              <a:buAutoNum type="arabicPeriod"/>
            </a:pPr>
            <a:r>
              <a:rPr lang="en-US" altLang="zh-CN" sz="3100" dirty="0">
                <a:latin typeface="Times New Roman" panose="02020603050405020304" pitchFamily="18" charset="0"/>
                <a:ea typeface="宋体" panose="02010600030101010101" pitchFamily="2" charset="-122"/>
                <a:cs typeface="Times New Roman" panose="02020603050405020304" pitchFamily="18" charset="0"/>
              </a:rPr>
              <a:t>Seams should be monotonic!</a:t>
            </a:r>
          </a:p>
          <a:p>
            <a:pPr marL="514350" indent="-514350">
              <a:lnSpc>
                <a:spcPct val="100000"/>
              </a:lnSpc>
              <a:buNone/>
            </a:pPr>
            <a:r>
              <a:rPr lang="en-US" altLang="zh-CN" sz="3100" dirty="0">
                <a:latin typeface="Times New Roman" panose="02020603050405020304" pitchFamily="18" charset="0"/>
                <a:ea typeface="宋体" panose="02010600030101010101" pitchFamily="2" charset="-122"/>
                <a:cs typeface="Times New Roman" panose="02020603050405020304" pitchFamily="18" charset="0"/>
              </a:rPr>
              <a:t>				i.e. one pixel in each row</a:t>
            </a:r>
          </a:p>
        </p:txBody>
      </p:sp>
      <p:pic>
        <p:nvPicPr>
          <p:cNvPr id="28678" name="Picture 82" descr="bled_opti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4290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83" descr="bl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AutoShape 85"/>
          <p:cNvSpPr>
            <a:spLocks noChangeArrowheads="1"/>
          </p:cNvSpPr>
          <p:nvPr/>
        </p:nvSpPr>
        <p:spPr bwMode="auto">
          <a:xfrm>
            <a:off x="5410200" y="4191000"/>
            <a:ext cx="1066800" cy="762000"/>
          </a:xfrm>
          <a:custGeom>
            <a:avLst/>
            <a:gdLst>
              <a:gd name="T0" fmla="*/ 655637 w 21600"/>
              <a:gd name="T1" fmla="*/ 0 h 21600"/>
              <a:gd name="T2" fmla="*/ 0 w 21600"/>
              <a:gd name="T3" fmla="*/ 381000 h 21600"/>
              <a:gd name="T4" fmla="*/ 655637 w 21600"/>
              <a:gd name="T5" fmla="*/ 762000 h 21600"/>
              <a:gd name="T6" fmla="*/ 1066800 w 21600"/>
              <a:gd name="T7" fmla="*/ 381000 h 21600"/>
              <a:gd name="T8" fmla="*/ 17694720 60000 65536"/>
              <a:gd name="T9" fmla="*/ 11796480 60000 65536"/>
              <a:gd name="T10" fmla="*/ 5898240 60000 65536"/>
              <a:gd name="T11" fmla="*/ 0 60000 65536"/>
              <a:gd name="T12" fmla="*/ 3375 w 21600"/>
              <a:gd name="T13" fmla="*/ 4680 h 21600"/>
              <a:gd name="T14" fmla="*/ 16883 w 21600"/>
              <a:gd name="T15" fmla="*/ 16920 h 21600"/>
            </a:gdLst>
            <a:ahLst/>
            <a:cxnLst>
              <a:cxn ang="T8">
                <a:pos x="T0" y="T1"/>
              </a:cxn>
              <a:cxn ang="T9">
                <a:pos x="T2" y="T3"/>
              </a:cxn>
              <a:cxn ang="T10">
                <a:pos x="T4" y="T5"/>
              </a:cxn>
              <a:cxn ang="T11">
                <a:pos x="T6" y="T7"/>
              </a:cxn>
            </a:cxnLst>
            <a:rect l="T12" t="T13" r="T14" b="T15"/>
            <a:pathLst>
              <a:path w="21600" h="21600">
                <a:moveTo>
                  <a:pt x="13275" y="0"/>
                </a:moveTo>
                <a:lnTo>
                  <a:pt x="13275" y="4680"/>
                </a:lnTo>
                <a:lnTo>
                  <a:pt x="3375" y="4680"/>
                </a:lnTo>
                <a:lnTo>
                  <a:pt x="3375" y="16920"/>
                </a:lnTo>
                <a:lnTo>
                  <a:pt x="13275" y="16920"/>
                </a:lnTo>
                <a:lnTo>
                  <a:pt x="13275" y="21600"/>
                </a:lnTo>
                <a:lnTo>
                  <a:pt x="21600" y="10800"/>
                </a:lnTo>
                <a:close/>
              </a:path>
              <a:path w="21600" h="21600">
                <a:moveTo>
                  <a:pt x="1350" y="4680"/>
                </a:moveTo>
                <a:lnTo>
                  <a:pt x="1350" y="16920"/>
                </a:lnTo>
                <a:lnTo>
                  <a:pt x="2700" y="16920"/>
                </a:lnTo>
                <a:lnTo>
                  <a:pt x="2700" y="4680"/>
                </a:lnTo>
                <a:close/>
              </a:path>
              <a:path w="21600" h="21600">
                <a:moveTo>
                  <a:pt x="0" y="4680"/>
                </a:moveTo>
                <a:lnTo>
                  <a:pt x="0" y="16920"/>
                </a:lnTo>
                <a:lnTo>
                  <a:pt x="675" y="16920"/>
                </a:lnTo>
                <a:lnTo>
                  <a:pt x="675" y="4680"/>
                </a:lnTo>
                <a:close/>
              </a:path>
            </a:pathLst>
          </a:custGeom>
          <a:solidFill>
            <a:schemeClr val="accent1">
              <a:alpha val="39999"/>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pic>
        <p:nvPicPr>
          <p:cNvPr id="2" name="图片 1"/>
          <p:cNvPicPr>
            <a:picLocks noChangeAspect="1"/>
          </p:cNvPicPr>
          <p:nvPr/>
        </p:nvPicPr>
        <p:blipFill>
          <a:blip r:embed="rId4"/>
          <a:stretch>
            <a:fillRect/>
          </a:stretch>
        </p:blipFill>
        <p:spPr>
          <a:xfrm>
            <a:off x="5226000" y="3198694"/>
            <a:ext cx="1435200" cy="929600"/>
          </a:xfrm>
          <a:prstGeom prst="rect">
            <a:avLst/>
          </a:prstGeom>
        </p:spPr>
      </p:pic>
      <p:sp>
        <p:nvSpPr>
          <p:cNvPr id="3" name="文本框 2"/>
          <p:cNvSpPr txBox="1"/>
          <p:nvPr/>
        </p:nvSpPr>
        <p:spPr>
          <a:xfrm>
            <a:off x="5226000" y="5243513"/>
            <a:ext cx="1435200" cy="646331"/>
          </a:xfrm>
          <a:prstGeom prst="rect">
            <a:avLst/>
          </a:prstGeom>
          <a:noFill/>
        </p:spPr>
        <p:txBody>
          <a:bodyPr wrap="square" rtlCol="0">
            <a:spAutoFit/>
          </a:bodyPr>
          <a:lstStyle/>
          <a:p>
            <a:r>
              <a:rPr lang="en-US" altLang="zh-CN" dirty="0"/>
              <a:t>Non-monotonic</a:t>
            </a:r>
            <a:endParaRPr lang="zh-CN" altLang="en-US" dirty="0"/>
          </a:p>
        </p:txBody>
      </p:sp>
    </p:spTree>
    <p:extLst>
      <p:ext uri="{BB962C8B-B14F-4D97-AF65-F5344CB8AC3E}">
        <p14:creationId xmlns:p14="http://schemas.microsoft.com/office/powerpoint/2010/main" val="620555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Constraints</a:t>
            </a:r>
          </a:p>
        </p:txBody>
      </p:sp>
      <p:sp>
        <p:nvSpPr>
          <p:cNvPr id="29700" name="Rectangle 3"/>
          <p:cNvSpPr>
            <a:spLocks noGrp="1" noChangeArrowheads="1"/>
          </p:cNvSpPr>
          <p:nvPr>
            <p:ph type="body" sz="half" idx="1"/>
          </p:nvPr>
        </p:nvSpPr>
        <p:spPr>
          <a:xfrm>
            <a:off x="1828800" y="1798638"/>
            <a:ext cx="6248400" cy="4830762"/>
          </a:xfrm>
        </p:spPr>
        <p:txBody>
          <a:bodyPr/>
          <a:lstStyle/>
          <a:p>
            <a:pPr marL="590550" indent="-590550">
              <a:lnSpc>
                <a:spcPct val="100000"/>
              </a:lnSpc>
              <a:buFontTx/>
              <a:buAutoNum type="arabicPeriod"/>
            </a:pPr>
            <a:endParaRPr lang="en-US" altLang="zh-CN" sz="2700">
              <a:ea typeface="宋体" panose="02010600030101010101" pitchFamily="2" charset="-122"/>
            </a:endParaRPr>
          </a:p>
          <a:p>
            <a:pPr marL="590550" indent="-590550">
              <a:lnSpc>
                <a:spcPct val="100000"/>
              </a:lnSpc>
              <a:buNone/>
            </a:pPr>
            <a:r>
              <a:rPr lang="en-US" altLang="zh-CN" sz="2700">
                <a:ea typeface="宋体" panose="02010600030101010101" pitchFamily="2" charset="-122"/>
              </a:rPr>
              <a:t>	</a:t>
            </a:r>
          </a:p>
        </p:txBody>
      </p:sp>
      <p:sp>
        <p:nvSpPr>
          <p:cNvPr id="29701" name="Rectangle 4"/>
          <p:cNvSpPr>
            <a:spLocks noGrp="1" noChangeArrowheads="1"/>
          </p:cNvSpPr>
          <p:nvPr>
            <p:ph type="body" sz="half" idx="2"/>
          </p:nvPr>
        </p:nvSpPr>
        <p:spPr>
          <a:xfrm>
            <a:off x="1752600" y="1828801"/>
            <a:ext cx="8415338" cy="1249363"/>
          </a:xfrm>
        </p:spPr>
        <p:txBody>
          <a:bodyPr/>
          <a:lstStyle/>
          <a:p>
            <a:pPr marL="514350" indent="-514350">
              <a:lnSpc>
                <a:spcPct val="100000"/>
              </a:lnSpc>
              <a:buFontTx/>
              <a:buAutoNum type="arabicPeriod"/>
            </a:pPr>
            <a:r>
              <a:rPr lang="en-US" altLang="zh-CN" sz="3100" dirty="0">
                <a:latin typeface="Times New Roman" panose="02020603050405020304" pitchFamily="18" charset="0"/>
                <a:ea typeface="宋体" panose="02010600030101010101" pitchFamily="2" charset="-122"/>
                <a:cs typeface="Times New Roman" panose="02020603050405020304" pitchFamily="18" charset="0"/>
              </a:rPr>
              <a:t>Seams should be monotonic!</a:t>
            </a:r>
          </a:p>
          <a:p>
            <a:pPr marL="514350" indent="-514350">
              <a:lnSpc>
                <a:spcPct val="100000"/>
              </a:lnSpc>
              <a:buFontTx/>
              <a:buAutoNum type="arabicPeriod"/>
            </a:pPr>
            <a:r>
              <a:rPr lang="en-US" altLang="zh-CN" sz="3100" dirty="0">
                <a:latin typeface="Times New Roman" panose="02020603050405020304" pitchFamily="18" charset="0"/>
                <a:ea typeface="宋体" panose="02010600030101010101" pitchFamily="2" charset="-122"/>
                <a:cs typeface="Times New Roman" panose="02020603050405020304" pitchFamily="18" charset="0"/>
              </a:rPr>
              <a:t>Seams should be connected!</a:t>
            </a:r>
          </a:p>
        </p:txBody>
      </p:sp>
      <p:pic>
        <p:nvPicPr>
          <p:cNvPr id="29702" name="Picture 5" descr="bled_piecew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3429000"/>
            <a:ext cx="15621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8" descr="bled_conne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3429000"/>
            <a:ext cx="15621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9" descr="bl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290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AutoShape 10"/>
          <p:cNvSpPr>
            <a:spLocks noChangeArrowheads="1"/>
          </p:cNvSpPr>
          <p:nvPr/>
        </p:nvSpPr>
        <p:spPr bwMode="auto">
          <a:xfrm>
            <a:off x="5410200" y="4191000"/>
            <a:ext cx="1066800" cy="762000"/>
          </a:xfrm>
          <a:custGeom>
            <a:avLst/>
            <a:gdLst>
              <a:gd name="T0" fmla="*/ 655637 w 21600"/>
              <a:gd name="T1" fmla="*/ 0 h 21600"/>
              <a:gd name="T2" fmla="*/ 0 w 21600"/>
              <a:gd name="T3" fmla="*/ 381000 h 21600"/>
              <a:gd name="T4" fmla="*/ 655637 w 21600"/>
              <a:gd name="T5" fmla="*/ 762000 h 21600"/>
              <a:gd name="T6" fmla="*/ 1066800 w 21600"/>
              <a:gd name="T7" fmla="*/ 381000 h 21600"/>
              <a:gd name="T8" fmla="*/ 17694720 60000 65536"/>
              <a:gd name="T9" fmla="*/ 11796480 60000 65536"/>
              <a:gd name="T10" fmla="*/ 5898240 60000 65536"/>
              <a:gd name="T11" fmla="*/ 0 60000 65536"/>
              <a:gd name="T12" fmla="*/ 3375 w 21600"/>
              <a:gd name="T13" fmla="*/ 4680 h 21600"/>
              <a:gd name="T14" fmla="*/ 16883 w 21600"/>
              <a:gd name="T15" fmla="*/ 16920 h 21600"/>
            </a:gdLst>
            <a:ahLst/>
            <a:cxnLst>
              <a:cxn ang="T8">
                <a:pos x="T0" y="T1"/>
              </a:cxn>
              <a:cxn ang="T9">
                <a:pos x="T2" y="T3"/>
              </a:cxn>
              <a:cxn ang="T10">
                <a:pos x="T4" y="T5"/>
              </a:cxn>
              <a:cxn ang="T11">
                <a:pos x="T6" y="T7"/>
              </a:cxn>
            </a:cxnLst>
            <a:rect l="T12" t="T13" r="T14" b="T15"/>
            <a:pathLst>
              <a:path w="21600" h="21600">
                <a:moveTo>
                  <a:pt x="13275" y="0"/>
                </a:moveTo>
                <a:lnTo>
                  <a:pt x="13275" y="4680"/>
                </a:lnTo>
                <a:lnTo>
                  <a:pt x="3375" y="4680"/>
                </a:lnTo>
                <a:lnTo>
                  <a:pt x="3375" y="16920"/>
                </a:lnTo>
                <a:lnTo>
                  <a:pt x="13275" y="16920"/>
                </a:lnTo>
                <a:lnTo>
                  <a:pt x="13275" y="21600"/>
                </a:lnTo>
                <a:lnTo>
                  <a:pt x="21600" y="10800"/>
                </a:lnTo>
                <a:close/>
              </a:path>
              <a:path w="21600" h="21600">
                <a:moveTo>
                  <a:pt x="1350" y="4680"/>
                </a:moveTo>
                <a:lnTo>
                  <a:pt x="1350" y="16920"/>
                </a:lnTo>
                <a:lnTo>
                  <a:pt x="2700" y="16920"/>
                </a:lnTo>
                <a:lnTo>
                  <a:pt x="2700" y="4680"/>
                </a:lnTo>
                <a:close/>
              </a:path>
              <a:path w="21600" h="21600">
                <a:moveTo>
                  <a:pt x="0" y="4680"/>
                </a:moveTo>
                <a:lnTo>
                  <a:pt x="0" y="16920"/>
                </a:lnTo>
                <a:lnTo>
                  <a:pt x="675" y="16920"/>
                </a:lnTo>
                <a:lnTo>
                  <a:pt x="675" y="4680"/>
                </a:lnTo>
                <a:close/>
              </a:path>
            </a:pathLst>
          </a:custGeom>
          <a:solidFill>
            <a:schemeClr val="accent1">
              <a:alpha val="39999"/>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29706" name="Rectangle 11"/>
          <p:cNvSpPr>
            <a:spLocks noChangeArrowheads="1"/>
          </p:cNvSpPr>
          <p:nvPr/>
        </p:nvSpPr>
        <p:spPr bwMode="auto">
          <a:xfrm>
            <a:off x="8991600" y="5867401"/>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solidFill>
                  <a:schemeClr val="tx2"/>
                </a:solidFill>
                <a:ea typeface="宋体" panose="02010600030101010101" pitchFamily="2" charset="-122"/>
              </a:rPr>
              <a:t>Connected</a:t>
            </a:r>
          </a:p>
        </p:txBody>
      </p:sp>
      <p:sp>
        <p:nvSpPr>
          <p:cNvPr id="29707" name="Rectangle 12"/>
          <p:cNvSpPr>
            <a:spLocks noChangeArrowheads="1"/>
          </p:cNvSpPr>
          <p:nvPr/>
        </p:nvSpPr>
        <p:spPr bwMode="auto">
          <a:xfrm>
            <a:off x="7239000" y="5867401"/>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solidFill>
                  <a:schemeClr val="tx2"/>
                </a:solidFill>
                <a:ea typeface="宋体" panose="02010600030101010101" pitchFamily="2" charset="-122"/>
              </a:rPr>
              <a:t>Piecewise</a:t>
            </a:r>
          </a:p>
        </p:txBody>
      </p:sp>
      <p:pic>
        <p:nvPicPr>
          <p:cNvPr id="2" name="图片 1"/>
          <p:cNvPicPr>
            <a:picLocks noChangeAspect="1"/>
          </p:cNvPicPr>
          <p:nvPr/>
        </p:nvPicPr>
        <p:blipFill>
          <a:blip r:embed="rId5"/>
          <a:stretch>
            <a:fillRect/>
          </a:stretch>
        </p:blipFill>
        <p:spPr>
          <a:xfrm>
            <a:off x="5257800" y="3245764"/>
            <a:ext cx="1435200" cy="929600"/>
          </a:xfrm>
          <a:prstGeom prst="rect">
            <a:avLst/>
          </a:prstGeom>
        </p:spPr>
      </p:pic>
      <p:sp>
        <p:nvSpPr>
          <p:cNvPr id="3" name="文本框 2"/>
          <p:cNvSpPr txBox="1"/>
          <p:nvPr/>
        </p:nvSpPr>
        <p:spPr>
          <a:xfrm>
            <a:off x="5219700" y="5120600"/>
            <a:ext cx="1676400" cy="369332"/>
          </a:xfrm>
          <a:prstGeom prst="rect">
            <a:avLst/>
          </a:prstGeom>
          <a:noFill/>
        </p:spPr>
        <p:txBody>
          <a:bodyPr wrap="square" rtlCol="0">
            <a:spAutoFit/>
          </a:bodyPr>
          <a:lstStyle/>
          <a:p>
            <a:r>
              <a:rPr lang="en-US" altLang="zh-CN" dirty="0"/>
              <a:t>Unconnected</a:t>
            </a:r>
            <a:endParaRPr lang="zh-CN" altLang="en-US" dirty="0"/>
          </a:p>
        </p:txBody>
      </p:sp>
    </p:spTree>
    <p:extLst>
      <p:ext uri="{BB962C8B-B14F-4D97-AF65-F5344CB8AC3E}">
        <p14:creationId xmlns:p14="http://schemas.microsoft.com/office/powerpoint/2010/main" val="387905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Piecewise vs. Connected</a:t>
            </a:r>
          </a:p>
        </p:txBody>
      </p:sp>
      <p:sp>
        <p:nvSpPr>
          <p:cNvPr id="30724" name="Rectangle 3"/>
          <p:cNvSpPr>
            <a:spLocks noGrp="1" noChangeArrowheads="1"/>
          </p:cNvSpPr>
          <p:nvPr>
            <p:ph type="body" sz="half" idx="4294967295"/>
          </p:nvPr>
        </p:nvSpPr>
        <p:spPr>
          <a:xfrm>
            <a:off x="1524000" y="1798638"/>
            <a:ext cx="6248400" cy="4830762"/>
          </a:xfrm>
        </p:spPr>
        <p:txBody>
          <a:bodyPr/>
          <a:lstStyle/>
          <a:p>
            <a:pPr marL="590550" indent="-590550">
              <a:lnSpc>
                <a:spcPct val="100000"/>
              </a:lnSpc>
              <a:buFontTx/>
              <a:buAutoNum type="arabicPeriod"/>
            </a:pPr>
            <a:endParaRPr lang="en-US" altLang="zh-CN" sz="2700">
              <a:ea typeface="宋体" panose="02010600030101010101" pitchFamily="2" charset="-122"/>
            </a:endParaRPr>
          </a:p>
          <a:p>
            <a:pPr marL="590550" indent="-590550">
              <a:lnSpc>
                <a:spcPct val="100000"/>
              </a:lnSpc>
              <a:buNone/>
            </a:pPr>
            <a:r>
              <a:rPr lang="en-US" altLang="zh-CN" sz="2700">
                <a:ea typeface="宋体" panose="02010600030101010101" pitchFamily="2" charset="-122"/>
              </a:rPr>
              <a:t>	</a:t>
            </a:r>
          </a:p>
        </p:txBody>
      </p:sp>
      <p:pic>
        <p:nvPicPr>
          <p:cNvPr id="30725" name="Picture 5" descr="bled_piecew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52600"/>
            <a:ext cx="32385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bled_connec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52600"/>
            <a:ext cx="3251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975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2"/>
          <p:cNvSpPr>
            <a:spLocks noChangeArrowheads="1"/>
          </p:cNvSpPr>
          <p:nvPr/>
        </p:nvSpPr>
        <p:spPr bwMode="auto">
          <a:xfrm>
            <a:off x="6324600" y="1752600"/>
            <a:ext cx="4114800" cy="47244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7683" name="Rectangle 3"/>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New Construction </a:t>
            </a:r>
          </a:p>
        </p:txBody>
      </p:sp>
      <p:sp>
        <p:nvSpPr>
          <p:cNvPr id="327713" name="Rectangle 33"/>
          <p:cNvSpPr>
            <a:spLocks noGrp="1" noChangeArrowheads="1"/>
          </p:cNvSpPr>
          <p:nvPr>
            <p:ph type="body" sz="half" idx="1"/>
          </p:nvPr>
        </p:nvSpPr>
        <p:spPr/>
        <p:txBody>
          <a:bodyPr/>
          <a:lstStyle/>
          <a:p>
            <a:pPr eaLnBrk="1" hangingPunct="1"/>
            <a:r>
              <a:rPr lang="en-US" altLang="zh-CN" sz="2700" dirty="0">
                <a:latin typeface="Times New Roman" panose="02020603050405020304" pitchFamily="18" charset="0"/>
                <a:ea typeface="宋体" panose="02010600030101010101" pitchFamily="2" charset="-122"/>
                <a:cs typeface="Times New Roman" panose="02020603050405020304" pitchFamily="18" charset="0"/>
              </a:rPr>
              <a:t>This construction </a:t>
            </a:r>
            <a:r>
              <a:rPr lang="en-US" altLang="zh-CN" sz="2700" u="sng" dirty="0">
                <a:latin typeface="Times New Roman" panose="02020603050405020304" pitchFamily="18" charset="0"/>
                <a:ea typeface="宋体" panose="02010600030101010101" pitchFamily="2" charset="-122"/>
                <a:cs typeface="Times New Roman" panose="02020603050405020304" pitchFamily="18" charset="0"/>
              </a:rPr>
              <a:t>guarantees</a:t>
            </a:r>
            <a:r>
              <a:rPr lang="en-US" altLang="zh-CN" sz="2700" dirty="0">
                <a:latin typeface="Times New Roman" panose="02020603050405020304" pitchFamily="18" charset="0"/>
                <a:ea typeface="宋体" panose="02010600030101010101" pitchFamily="2" charset="-122"/>
                <a:cs typeface="Times New Roman" panose="02020603050405020304" pitchFamily="18" charset="0"/>
              </a:rPr>
              <a:t> monotonic and connected seams</a:t>
            </a:r>
          </a:p>
          <a:p>
            <a:pPr eaLnBrk="1" hangingPunct="1"/>
            <a:r>
              <a:rPr lang="en-US" altLang="zh-CN" sz="2700" dirty="0">
                <a:latin typeface="Times New Roman" panose="02020603050405020304" pitchFamily="18" charset="0"/>
                <a:ea typeface="宋体" panose="02010600030101010101" pitchFamily="2" charset="-122"/>
                <a:cs typeface="Times New Roman" panose="02020603050405020304" pitchFamily="18" charset="0"/>
              </a:rPr>
              <a:t>This construction creates seams that are equivalent to the dynamic programming approach </a:t>
            </a:r>
          </a:p>
        </p:txBody>
      </p:sp>
      <p:grpSp>
        <p:nvGrpSpPr>
          <p:cNvPr id="32774" name="Group 31"/>
          <p:cNvGrpSpPr>
            <a:grpSpLocks/>
          </p:cNvGrpSpPr>
          <p:nvPr/>
        </p:nvGrpSpPr>
        <p:grpSpPr bwMode="auto">
          <a:xfrm>
            <a:off x="6400800" y="2514600"/>
            <a:ext cx="3886200" cy="3352800"/>
            <a:chOff x="1488" y="1584"/>
            <a:chExt cx="2448" cy="2112"/>
          </a:xfrm>
        </p:grpSpPr>
        <p:sp>
          <p:nvSpPr>
            <p:cNvPr id="32775" name="Rectangle 2"/>
            <p:cNvSpPr>
              <a:spLocks noChangeArrowheads="1"/>
            </p:cNvSpPr>
            <p:nvPr/>
          </p:nvSpPr>
          <p:spPr bwMode="auto">
            <a:xfrm>
              <a:off x="1488" y="1584"/>
              <a:ext cx="2448" cy="2112"/>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776" name="Oval 7"/>
            <p:cNvSpPr>
              <a:spLocks noChangeArrowheads="1"/>
            </p:cNvSpPr>
            <p:nvPr/>
          </p:nvSpPr>
          <p:spPr bwMode="auto">
            <a:xfrm>
              <a:off x="1745"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a:t>
              </a:r>
            </a:p>
          </p:txBody>
        </p:sp>
        <p:sp>
          <p:nvSpPr>
            <p:cNvPr id="32777" name="Oval 8"/>
            <p:cNvSpPr>
              <a:spLocks noChangeArrowheads="1"/>
            </p:cNvSpPr>
            <p:nvPr/>
          </p:nvSpPr>
          <p:spPr bwMode="auto">
            <a:xfrm>
              <a:off x="3148"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i,j+1</a:t>
              </a:r>
            </a:p>
          </p:txBody>
        </p:sp>
        <p:sp>
          <p:nvSpPr>
            <p:cNvPr id="32778" name="Oval 9"/>
            <p:cNvSpPr>
              <a:spLocks noChangeArrowheads="1"/>
            </p:cNvSpPr>
            <p:nvPr/>
          </p:nvSpPr>
          <p:spPr bwMode="auto">
            <a:xfrm>
              <a:off x="1745"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a:t>
              </a:r>
            </a:p>
          </p:txBody>
        </p:sp>
        <p:sp>
          <p:nvSpPr>
            <p:cNvPr id="32779" name="Oval 10"/>
            <p:cNvSpPr>
              <a:spLocks noChangeArrowheads="1"/>
            </p:cNvSpPr>
            <p:nvPr/>
          </p:nvSpPr>
          <p:spPr bwMode="auto">
            <a:xfrm>
              <a:off x="3151"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i+1,j+1</a:t>
              </a:r>
            </a:p>
          </p:txBody>
        </p:sp>
        <p:cxnSp>
          <p:nvCxnSpPr>
            <p:cNvPr id="32780" name="AutoShape 11"/>
            <p:cNvCxnSpPr>
              <a:cxnSpLocks noChangeShapeType="1"/>
              <a:stCxn id="32776" idx="7"/>
              <a:endCxn id="32777" idx="1"/>
            </p:cNvCxnSpPr>
            <p:nvPr/>
          </p:nvCxnSpPr>
          <p:spPr bwMode="auto">
            <a:xfrm>
              <a:off x="2249" y="1756"/>
              <a:ext cx="986" cy="1"/>
            </a:xfrm>
            <a:prstGeom prst="curvedConnector3">
              <a:avLst>
                <a:gd name="adj1" fmla="val 5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1" name="AutoShape 12"/>
            <p:cNvCxnSpPr>
              <a:cxnSpLocks noChangeShapeType="1"/>
              <a:stCxn id="32777" idx="3"/>
              <a:endCxn id="32776" idx="5"/>
            </p:cNvCxnSpPr>
            <p:nvPr/>
          </p:nvCxnSpPr>
          <p:spPr bwMode="auto">
            <a:xfrm flipH="1">
              <a:off x="2249" y="2142"/>
              <a:ext cx="985" cy="1"/>
            </a:xfrm>
            <a:prstGeom prst="curvedConnector3">
              <a:avLst>
                <a:gd name="adj1" fmla="val 5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2" name="AutoShape 13"/>
            <p:cNvCxnSpPr>
              <a:cxnSpLocks noChangeShapeType="1"/>
              <a:stCxn id="32778" idx="7"/>
              <a:endCxn id="32779" idx="1"/>
            </p:cNvCxnSpPr>
            <p:nvPr/>
          </p:nvCxnSpPr>
          <p:spPr bwMode="auto">
            <a:xfrm rot="5400000" flipV="1">
              <a:off x="2742" y="2606"/>
              <a:ext cx="1" cy="988"/>
            </a:xfrm>
            <a:prstGeom prst="curvedConnector3">
              <a:avLst>
                <a:gd name="adj1" fmla="val -90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3" name="AutoShape 14"/>
            <p:cNvCxnSpPr>
              <a:cxnSpLocks noChangeShapeType="1"/>
              <a:stCxn id="32779" idx="3"/>
              <a:endCxn id="32778" idx="5"/>
            </p:cNvCxnSpPr>
            <p:nvPr/>
          </p:nvCxnSpPr>
          <p:spPr bwMode="auto">
            <a:xfrm rot="5400000">
              <a:off x="2742" y="3027"/>
              <a:ext cx="1" cy="988"/>
            </a:xfrm>
            <a:prstGeom prst="curvedConnector3">
              <a:avLst>
                <a:gd name="adj1" fmla="val -30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4" name="Text Box 15"/>
            <p:cNvSpPr txBox="1">
              <a:spLocks noChangeArrowheads="1"/>
            </p:cNvSpPr>
            <p:nvPr/>
          </p:nvSpPr>
          <p:spPr bwMode="auto">
            <a:xfrm>
              <a:off x="2607" y="185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5" name="Text Box 16"/>
            <p:cNvSpPr txBox="1">
              <a:spLocks noChangeArrowheads="1"/>
            </p:cNvSpPr>
            <p:nvPr/>
          </p:nvSpPr>
          <p:spPr bwMode="auto">
            <a:xfrm>
              <a:off x="2607" y="321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6" name="Text Box 17"/>
            <p:cNvSpPr txBox="1">
              <a:spLocks noChangeArrowheads="1"/>
            </p:cNvSpPr>
            <p:nvPr/>
          </p:nvSpPr>
          <p:spPr bwMode="auto">
            <a:xfrm>
              <a:off x="2335" y="2675"/>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cxnSp>
          <p:nvCxnSpPr>
            <p:cNvPr id="32787" name="AutoShape 18"/>
            <p:cNvCxnSpPr>
              <a:cxnSpLocks noChangeShapeType="1"/>
            </p:cNvCxnSpPr>
            <p:nvPr/>
          </p:nvCxnSpPr>
          <p:spPr bwMode="auto">
            <a:xfrm flipH="1">
              <a:off x="2017" y="2222"/>
              <a:ext cx="1403" cy="779"/>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8" name="AutoShape 19"/>
            <p:cNvCxnSpPr>
              <a:cxnSpLocks noChangeShapeType="1"/>
              <a:stCxn id="32779" idx="0"/>
              <a:endCxn id="32776" idx="4"/>
            </p:cNvCxnSpPr>
            <p:nvPr/>
          </p:nvCxnSpPr>
          <p:spPr bwMode="auto">
            <a:xfrm flipH="1" flipV="1">
              <a:off x="2040" y="2222"/>
              <a:ext cx="1406" cy="815"/>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9" name="Text Box 20"/>
            <p:cNvSpPr txBox="1">
              <a:spLocks noChangeArrowheads="1"/>
            </p:cNvSpPr>
            <p:nvPr/>
          </p:nvSpPr>
          <p:spPr bwMode="auto">
            <a:xfrm>
              <a:off x="2333" y="2176"/>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90" name="Text Box 27"/>
            <p:cNvSpPr txBox="1">
              <a:spLocks noChangeArrowheads="1"/>
            </p:cNvSpPr>
            <p:nvPr/>
          </p:nvSpPr>
          <p:spPr bwMode="auto">
            <a:xfrm>
              <a:off x="2562" y="1632"/>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sp>
          <p:nvSpPr>
            <p:cNvPr id="32791" name="Text Box 28"/>
            <p:cNvSpPr txBox="1">
              <a:spLocks noChangeArrowheads="1"/>
            </p:cNvSpPr>
            <p:nvPr/>
          </p:nvSpPr>
          <p:spPr bwMode="auto">
            <a:xfrm>
              <a:off x="2557" y="2978"/>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grpSp>
    </p:spTree>
    <p:extLst>
      <p:ext uri="{BB962C8B-B14F-4D97-AF65-F5344CB8AC3E}">
        <p14:creationId xmlns:p14="http://schemas.microsoft.com/office/powerpoint/2010/main" val="4095182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27713">
                                            <p:txEl>
                                              <p:pRg st="0" end="0"/>
                                            </p:txEl>
                                          </p:spTgt>
                                        </p:tgtEl>
                                        <p:attrNameLst>
                                          <p:attrName>style.visibility</p:attrName>
                                        </p:attrNameLst>
                                      </p:cBhvr>
                                      <p:to>
                                        <p:strVal val="visible"/>
                                      </p:to>
                                    </p:set>
                                    <p:anim calcmode="lin" valueType="num">
                                      <p:cBhvr additive="base">
                                        <p:cTn id="7" dur="500" fill="hold"/>
                                        <p:tgtEl>
                                          <p:spTgt spid="3277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77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27713">
                                            <p:txEl>
                                              <p:pRg st="1" end="1"/>
                                            </p:txEl>
                                          </p:spTgt>
                                        </p:tgtEl>
                                        <p:attrNameLst>
                                          <p:attrName>style.visibility</p:attrName>
                                        </p:attrNameLst>
                                      </p:cBhvr>
                                      <p:to>
                                        <p:strVal val="visible"/>
                                      </p:to>
                                    </p:set>
                                    <p:anim calcmode="lin" valueType="num">
                                      <p:cBhvr additive="base">
                                        <p:cTn id="13" dur="500" fill="hold"/>
                                        <p:tgtEl>
                                          <p:spTgt spid="32771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77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p:cNvSpPr>
            <a:spLocks noGrp="1" noChangeArrowheads="1"/>
          </p:cNvSpPr>
          <p:nvPr>
            <p:ph type="title"/>
          </p:nvPr>
        </p:nvSpPr>
        <p:spPr/>
        <p:txBody>
          <a:bodyPr>
            <a:normAutofit fontScale="90000"/>
          </a:bodyPr>
          <a:lstStyle/>
          <a:p>
            <a:pPr eaLnBrk="1" hangingPunct="1">
              <a:defRPr/>
            </a:pPr>
            <a:r>
              <a:rPr lang="en-US" dirty="0">
                <a:latin typeface="Times New Roman" panose="02020603050405020304" pitchFamily="18" charset="0"/>
                <a:cs typeface="Times New Roman" panose="02020603050405020304" pitchFamily="18" charset="0"/>
              </a:rPr>
              <a:t>New Construction Guarantees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Monotonic Seams</a:t>
            </a:r>
          </a:p>
        </p:txBody>
      </p:sp>
      <p:grpSp>
        <p:nvGrpSpPr>
          <p:cNvPr id="32774" name="Group 31"/>
          <p:cNvGrpSpPr>
            <a:grpSpLocks/>
          </p:cNvGrpSpPr>
          <p:nvPr/>
        </p:nvGrpSpPr>
        <p:grpSpPr bwMode="auto">
          <a:xfrm>
            <a:off x="8938154" y="279400"/>
            <a:ext cx="2671763" cy="2457450"/>
            <a:chOff x="1488" y="1584"/>
            <a:chExt cx="2448" cy="2112"/>
          </a:xfrm>
        </p:grpSpPr>
        <p:sp>
          <p:nvSpPr>
            <p:cNvPr id="32775" name="Rectangle 2"/>
            <p:cNvSpPr>
              <a:spLocks noChangeArrowheads="1"/>
            </p:cNvSpPr>
            <p:nvPr/>
          </p:nvSpPr>
          <p:spPr bwMode="auto">
            <a:xfrm>
              <a:off x="1488" y="1584"/>
              <a:ext cx="2448" cy="2112"/>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776" name="Oval 7"/>
            <p:cNvSpPr>
              <a:spLocks noChangeArrowheads="1"/>
            </p:cNvSpPr>
            <p:nvPr/>
          </p:nvSpPr>
          <p:spPr bwMode="auto">
            <a:xfrm>
              <a:off x="1745"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a:t>
              </a:r>
            </a:p>
          </p:txBody>
        </p:sp>
        <p:sp>
          <p:nvSpPr>
            <p:cNvPr id="32777" name="Oval 8"/>
            <p:cNvSpPr>
              <a:spLocks noChangeArrowheads="1"/>
            </p:cNvSpPr>
            <p:nvPr/>
          </p:nvSpPr>
          <p:spPr bwMode="auto">
            <a:xfrm>
              <a:off x="3148"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i,j+1</a:t>
              </a:r>
            </a:p>
          </p:txBody>
        </p:sp>
        <p:sp>
          <p:nvSpPr>
            <p:cNvPr id="32778" name="Oval 9"/>
            <p:cNvSpPr>
              <a:spLocks noChangeArrowheads="1"/>
            </p:cNvSpPr>
            <p:nvPr/>
          </p:nvSpPr>
          <p:spPr bwMode="auto">
            <a:xfrm>
              <a:off x="1745"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a:t>
              </a:r>
            </a:p>
          </p:txBody>
        </p:sp>
        <p:sp>
          <p:nvSpPr>
            <p:cNvPr id="32779" name="Oval 10"/>
            <p:cNvSpPr>
              <a:spLocks noChangeArrowheads="1"/>
            </p:cNvSpPr>
            <p:nvPr/>
          </p:nvSpPr>
          <p:spPr bwMode="auto">
            <a:xfrm>
              <a:off x="3151"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i+1,j+1</a:t>
              </a:r>
            </a:p>
          </p:txBody>
        </p:sp>
        <p:cxnSp>
          <p:nvCxnSpPr>
            <p:cNvPr id="32780" name="AutoShape 11"/>
            <p:cNvCxnSpPr>
              <a:cxnSpLocks noChangeShapeType="1"/>
              <a:stCxn id="32776" idx="7"/>
              <a:endCxn id="32777" idx="1"/>
            </p:cNvCxnSpPr>
            <p:nvPr/>
          </p:nvCxnSpPr>
          <p:spPr bwMode="auto">
            <a:xfrm>
              <a:off x="2249" y="1756"/>
              <a:ext cx="986" cy="1"/>
            </a:xfrm>
            <a:prstGeom prst="curvedConnector3">
              <a:avLst>
                <a:gd name="adj1" fmla="val 5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1" name="AutoShape 12"/>
            <p:cNvCxnSpPr>
              <a:cxnSpLocks noChangeShapeType="1"/>
              <a:stCxn id="32777" idx="3"/>
              <a:endCxn id="32776" idx="5"/>
            </p:cNvCxnSpPr>
            <p:nvPr/>
          </p:nvCxnSpPr>
          <p:spPr bwMode="auto">
            <a:xfrm flipH="1">
              <a:off x="2249" y="2142"/>
              <a:ext cx="985" cy="1"/>
            </a:xfrm>
            <a:prstGeom prst="curvedConnector3">
              <a:avLst>
                <a:gd name="adj1" fmla="val 5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2" name="AutoShape 13"/>
            <p:cNvCxnSpPr>
              <a:cxnSpLocks noChangeShapeType="1"/>
              <a:stCxn id="32778" idx="7"/>
              <a:endCxn id="32779" idx="1"/>
            </p:cNvCxnSpPr>
            <p:nvPr/>
          </p:nvCxnSpPr>
          <p:spPr bwMode="auto">
            <a:xfrm rot="5400000" flipV="1">
              <a:off x="2742" y="2606"/>
              <a:ext cx="1" cy="988"/>
            </a:xfrm>
            <a:prstGeom prst="curvedConnector3">
              <a:avLst>
                <a:gd name="adj1" fmla="val -90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3" name="AutoShape 14"/>
            <p:cNvCxnSpPr>
              <a:cxnSpLocks noChangeShapeType="1"/>
              <a:stCxn id="32779" idx="3"/>
              <a:endCxn id="32778" idx="5"/>
            </p:cNvCxnSpPr>
            <p:nvPr/>
          </p:nvCxnSpPr>
          <p:spPr bwMode="auto">
            <a:xfrm rot="5400000">
              <a:off x="2742" y="3027"/>
              <a:ext cx="1" cy="988"/>
            </a:xfrm>
            <a:prstGeom prst="curvedConnector3">
              <a:avLst>
                <a:gd name="adj1" fmla="val -30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4" name="Text Box 15"/>
            <p:cNvSpPr txBox="1">
              <a:spLocks noChangeArrowheads="1"/>
            </p:cNvSpPr>
            <p:nvPr/>
          </p:nvSpPr>
          <p:spPr bwMode="auto">
            <a:xfrm>
              <a:off x="2607" y="185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5" name="Text Box 16"/>
            <p:cNvSpPr txBox="1">
              <a:spLocks noChangeArrowheads="1"/>
            </p:cNvSpPr>
            <p:nvPr/>
          </p:nvSpPr>
          <p:spPr bwMode="auto">
            <a:xfrm>
              <a:off x="2607" y="321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6" name="Text Box 17"/>
            <p:cNvSpPr txBox="1">
              <a:spLocks noChangeArrowheads="1"/>
            </p:cNvSpPr>
            <p:nvPr/>
          </p:nvSpPr>
          <p:spPr bwMode="auto">
            <a:xfrm>
              <a:off x="2335" y="2675"/>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cxnSp>
          <p:nvCxnSpPr>
            <p:cNvPr id="32787" name="AutoShape 18"/>
            <p:cNvCxnSpPr>
              <a:cxnSpLocks noChangeShapeType="1"/>
            </p:cNvCxnSpPr>
            <p:nvPr/>
          </p:nvCxnSpPr>
          <p:spPr bwMode="auto">
            <a:xfrm flipH="1">
              <a:off x="2017" y="2222"/>
              <a:ext cx="1403" cy="779"/>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8" name="AutoShape 19"/>
            <p:cNvCxnSpPr>
              <a:cxnSpLocks noChangeShapeType="1"/>
              <a:stCxn id="32779" idx="0"/>
              <a:endCxn id="32776" idx="4"/>
            </p:cNvCxnSpPr>
            <p:nvPr/>
          </p:nvCxnSpPr>
          <p:spPr bwMode="auto">
            <a:xfrm flipH="1" flipV="1">
              <a:off x="2040" y="2222"/>
              <a:ext cx="1406" cy="815"/>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9" name="Text Box 20"/>
            <p:cNvSpPr txBox="1">
              <a:spLocks noChangeArrowheads="1"/>
            </p:cNvSpPr>
            <p:nvPr/>
          </p:nvSpPr>
          <p:spPr bwMode="auto">
            <a:xfrm>
              <a:off x="2333" y="2176"/>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90" name="Text Box 27"/>
            <p:cNvSpPr txBox="1">
              <a:spLocks noChangeArrowheads="1"/>
            </p:cNvSpPr>
            <p:nvPr/>
          </p:nvSpPr>
          <p:spPr bwMode="auto">
            <a:xfrm>
              <a:off x="2562" y="1632"/>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sp>
          <p:nvSpPr>
            <p:cNvPr id="32791" name="Text Box 28"/>
            <p:cNvSpPr txBox="1">
              <a:spLocks noChangeArrowheads="1"/>
            </p:cNvSpPr>
            <p:nvPr/>
          </p:nvSpPr>
          <p:spPr bwMode="auto">
            <a:xfrm>
              <a:off x="2557" y="2978"/>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grpSp>
      <p:pic>
        <p:nvPicPr>
          <p:cNvPr id="2" name="图片 1"/>
          <p:cNvPicPr>
            <a:picLocks noChangeAspect="1"/>
          </p:cNvPicPr>
          <p:nvPr/>
        </p:nvPicPr>
        <p:blipFill>
          <a:blip r:embed="rId2"/>
          <a:stretch>
            <a:fillRect/>
          </a:stretch>
        </p:blipFill>
        <p:spPr>
          <a:xfrm>
            <a:off x="649288" y="3212663"/>
            <a:ext cx="11112044" cy="2034937"/>
          </a:xfrm>
          <a:prstGeom prst="rect">
            <a:avLst/>
          </a:prstGeom>
        </p:spPr>
      </p:pic>
    </p:spTree>
    <p:extLst>
      <p:ext uri="{BB962C8B-B14F-4D97-AF65-F5344CB8AC3E}">
        <p14:creationId xmlns:p14="http://schemas.microsoft.com/office/powerpoint/2010/main" val="1324210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Rectangle 3"/>
          <p:cNvSpPr>
            <a:spLocks noGrp="1" noChangeArrowheads="1"/>
          </p:cNvSpPr>
          <p:nvPr>
            <p:ph type="title"/>
          </p:nvPr>
        </p:nvSpPr>
        <p:spPr/>
        <p:txBody>
          <a:bodyPr>
            <a:normAutofit fontScale="90000"/>
          </a:bodyPr>
          <a:lstStyle/>
          <a:p>
            <a:pPr eaLnBrk="1" hangingPunct="1">
              <a:defRPr/>
            </a:pPr>
            <a:r>
              <a:rPr lang="en-US" dirty="0">
                <a:latin typeface="Times New Roman" panose="02020603050405020304" pitchFamily="18" charset="0"/>
                <a:cs typeface="Times New Roman" panose="02020603050405020304" pitchFamily="18" charset="0"/>
              </a:rPr>
              <a:t>New Construction Guarantees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Connected Seams</a:t>
            </a:r>
          </a:p>
        </p:txBody>
      </p:sp>
      <p:grpSp>
        <p:nvGrpSpPr>
          <p:cNvPr id="32774" name="Group 31"/>
          <p:cNvGrpSpPr>
            <a:grpSpLocks/>
          </p:cNvGrpSpPr>
          <p:nvPr/>
        </p:nvGrpSpPr>
        <p:grpSpPr bwMode="auto">
          <a:xfrm>
            <a:off x="8938154" y="279400"/>
            <a:ext cx="2671763" cy="2457450"/>
            <a:chOff x="1488" y="1584"/>
            <a:chExt cx="2448" cy="2112"/>
          </a:xfrm>
        </p:grpSpPr>
        <p:sp>
          <p:nvSpPr>
            <p:cNvPr id="32775" name="Rectangle 2"/>
            <p:cNvSpPr>
              <a:spLocks noChangeArrowheads="1"/>
            </p:cNvSpPr>
            <p:nvPr/>
          </p:nvSpPr>
          <p:spPr bwMode="auto">
            <a:xfrm>
              <a:off x="1488" y="1584"/>
              <a:ext cx="2448" cy="2112"/>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2776" name="Oval 7"/>
            <p:cNvSpPr>
              <a:spLocks noChangeArrowheads="1"/>
            </p:cNvSpPr>
            <p:nvPr/>
          </p:nvSpPr>
          <p:spPr bwMode="auto">
            <a:xfrm>
              <a:off x="1745"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a:t>
              </a:r>
            </a:p>
          </p:txBody>
        </p:sp>
        <p:sp>
          <p:nvSpPr>
            <p:cNvPr id="32777" name="Oval 8"/>
            <p:cNvSpPr>
              <a:spLocks noChangeArrowheads="1"/>
            </p:cNvSpPr>
            <p:nvPr/>
          </p:nvSpPr>
          <p:spPr bwMode="auto">
            <a:xfrm>
              <a:off x="3148" y="167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i,j+1</a:t>
              </a:r>
            </a:p>
          </p:txBody>
        </p:sp>
        <p:sp>
          <p:nvSpPr>
            <p:cNvPr id="32778" name="Oval 9"/>
            <p:cNvSpPr>
              <a:spLocks noChangeArrowheads="1"/>
            </p:cNvSpPr>
            <p:nvPr/>
          </p:nvSpPr>
          <p:spPr bwMode="auto">
            <a:xfrm>
              <a:off x="1745"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a:t>
              </a:r>
            </a:p>
          </p:txBody>
        </p:sp>
        <p:sp>
          <p:nvSpPr>
            <p:cNvPr id="32779" name="Oval 10"/>
            <p:cNvSpPr>
              <a:spLocks noChangeArrowheads="1"/>
            </p:cNvSpPr>
            <p:nvPr/>
          </p:nvSpPr>
          <p:spPr bwMode="auto">
            <a:xfrm>
              <a:off x="3151" y="3037"/>
              <a:ext cx="590" cy="545"/>
            </a:xfrm>
            <a:prstGeom prst="ellipse">
              <a:avLst/>
            </a:prstGeom>
            <a:noFill/>
            <a:ln w="572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ctr" rtl="1" eaLnBrk="1" hangingPunct="1">
                <a:buClr>
                  <a:srgbClr val="000000"/>
                </a:buClr>
                <a:buSzPct val="100000"/>
                <a:buFont typeface="Times New Roman" panose="02020603050405020304" pitchFamily="18" charset="0"/>
                <a:buNone/>
              </a:pPr>
              <a:r>
                <a:rPr lang="en-GB" sz="2400" i="1">
                  <a:solidFill>
                    <a:srgbClr val="000000"/>
                  </a:solidFill>
                </a:rPr>
                <a:t>p</a:t>
              </a:r>
              <a:r>
                <a:rPr lang="en-GB" sz="2400" i="1" baseline="-25000">
                  <a:solidFill>
                    <a:srgbClr val="000000"/>
                  </a:solidFill>
                </a:rPr>
                <a:t>i+1,j+1</a:t>
              </a:r>
            </a:p>
          </p:txBody>
        </p:sp>
        <p:cxnSp>
          <p:nvCxnSpPr>
            <p:cNvPr id="32780" name="AutoShape 11"/>
            <p:cNvCxnSpPr>
              <a:cxnSpLocks noChangeShapeType="1"/>
              <a:stCxn id="32776" idx="7"/>
              <a:endCxn id="32777" idx="1"/>
            </p:cNvCxnSpPr>
            <p:nvPr/>
          </p:nvCxnSpPr>
          <p:spPr bwMode="auto">
            <a:xfrm>
              <a:off x="2249" y="1756"/>
              <a:ext cx="986" cy="1"/>
            </a:xfrm>
            <a:prstGeom prst="curvedConnector3">
              <a:avLst>
                <a:gd name="adj1" fmla="val 5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1" name="AutoShape 12"/>
            <p:cNvCxnSpPr>
              <a:cxnSpLocks noChangeShapeType="1"/>
              <a:stCxn id="32777" idx="3"/>
              <a:endCxn id="32776" idx="5"/>
            </p:cNvCxnSpPr>
            <p:nvPr/>
          </p:nvCxnSpPr>
          <p:spPr bwMode="auto">
            <a:xfrm flipH="1">
              <a:off x="2249" y="2142"/>
              <a:ext cx="985" cy="1"/>
            </a:xfrm>
            <a:prstGeom prst="curvedConnector3">
              <a:avLst>
                <a:gd name="adj1" fmla="val 5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2" name="AutoShape 13"/>
            <p:cNvCxnSpPr>
              <a:cxnSpLocks noChangeShapeType="1"/>
              <a:stCxn id="32778" idx="7"/>
              <a:endCxn id="32779" idx="1"/>
            </p:cNvCxnSpPr>
            <p:nvPr/>
          </p:nvCxnSpPr>
          <p:spPr bwMode="auto">
            <a:xfrm rot="5400000" flipV="1">
              <a:off x="2742" y="2606"/>
              <a:ext cx="1" cy="988"/>
            </a:xfrm>
            <a:prstGeom prst="curvedConnector3">
              <a:avLst>
                <a:gd name="adj1" fmla="val -900000"/>
              </a:avLst>
            </a:prstGeom>
            <a:noFill/>
            <a:ln w="57240">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32783" name="AutoShape 14"/>
            <p:cNvCxnSpPr>
              <a:cxnSpLocks noChangeShapeType="1"/>
              <a:stCxn id="32779" idx="3"/>
              <a:endCxn id="32778" idx="5"/>
            </p:cNvCxnSpPr>
            <p:nvPr/>
          </p:nvCxnSpPr>
          <p:spPr bwMode="auto">
            <a:xfrm rot="5400000">
              <a:off x="2742" y="3027"/>
              <a:ext cx="1" cy="988"/>
            </a:xfrm>
            <a:prstGeom prst="curvedConnector3">
              <a:avLst>
                <a:gd name="adj1" fmla="val -300000"/>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4" name="Text Box 15"/>
            <p:cNvSpPr txBox="1">
              <a:spLocks noChangeArrowheads="1"/>
            </p:cNvSpPr>
            <p:nvPr/>
          </p:nvSpPr>
          <p:spPr bwMode="auto">
            <a:xfrm>
              <a:off x="2607" y="185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5" name="Text Box 16"/>
            <p:cNvSpPr txBox="1">
              <a:spLocks noChangeArrowheads="1"/>
            </p:cNvSpPr>
            <p:nvPr/>
          </p:nvSpPr>
          <p:spPr bwMode="auto">
            <a:xfrm>
              <a:off x="2607" y="3219"/>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86" name="Text Box 17"/>
            <p:cNvSpPr txBox="1">
              <a:spLocks noChangeArrowheads="1"/>
            </p:cNvSpPr>
            <p:nvPr/>
          </p:nvSpPr>
          <p:spPr bwMode="auto">
            <a:xfrm>
              <a:off x="2335" y="2675"/>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cxnSp>
          <p:nvCxnSpPr>
            <p:cNvPr id="32787" name="AutoShape 18"/>
            <p:cNvCxnSpPr>
              <a:cxnSpLocks noChangeShapeType="1"/>
            </p:cNvCxnSpPr>
            <p:nvPr/>
          </p:nvCxnSpPr>
          <p:spPr bwMode="auto">
            <a:xfrm flipH="1">
              <a:off x="2017" y="2222"/>
              <a:ext cx="1403" cy="779"/>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cxnSp>
          <p:nvCxnSpPr>
            <p:cNvPr id="32788" name="AutoShape 19"/>
            <p:cNvCxnSpPr>
              <a:cxnSpLocks noChangeShapeType="1"/>
              <a:stCxn id="32779" idx="0"/>
              <a:endCxn id="32776" idx="4"/>
            </p:cNvCxnSpPr>
            <p:nvPr/>
          </p:nvCxnSpPr>
          <p:spPr bwMode="auto">
            <a:xfrm flipH="1" flipV="1">
              <a:off x="2040" y="2222"/>
              <a:ext cx="1406" cy="815"/>
            </a:xfrm>
            <a:prstGeom prst="straightConnector1">
              <a:avLst/>
            </a:prstGeom>
            <a:noFill/>
            <a:ln w="57240">
              <a:solidFill>
                <a:srgbClr val="FF0000"/>
              </a:solidFill>
              <a:miter lim="800000"/>
              <a:headEnd/>
              <a:tailEnd type="triangle" w="med" len="med"/>
            </a:ln>
            <a:extLst>
              <a:ext uri="{909E8E84-426E-40DD-AFC4-6F175D3DCCD1}">
                <a14:hiddenFill xmlns:a14="http://schemas.microsoft.com/office/drawing/2010/main">
                  <a:noFill/>
                </a14:hiddenFill>
              </a:ext>
            </a:extLst>
          </p:spPr>
        </p:cxnSp>
        <p:sp>
          <p:nvSpPr>
            <p:cNvPr id="32789" name="Text Box 20"/>
            <p:cNvSpPr txBox="1">
              <a:spLocks noChangeArrowheads="1"/>
            </p:cNvSpPr>
            <p:nvPr/>
          </p:nvSpPr>
          <p:spPr bwMode="auto">
            <a:xfrm>
              <a:off x="2333" y="2176"/>
              <a:ext cx="31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algn="r" rtl="1" eaLnBrk="1" hangingPunct="1">
                <a:buClr>
                  <a:srgbClr val="000000"/>
                </a:buClr>
                <a:buSzPct val="100000"/>
                <a:buFont typeface="Times New Roman" panose="02020603050405020304" pitchFamily="18" charset="0"/>
                <a:buNone/>
              </a:pPr>
              <a:r>
                <a:rPr lang="en-GB" sz="3600">
                  <a:solidFill>
                    <a:srgbClr val="000000"/>
                  </a:solidFill>
                </a:rPr>
                <a:t>∞</a:t>
              </a:r>
            </a:p>
          </p:txBody>
        </p:sp>
        <p:sp>
          <p:nvSpPr>
            <p:cNvPr id="32790" name="Text Box 27"/>
            <p:cNvSpPr txBox="1">
              <a:spLocks noChangeArrowheads="1"/>
            </p:cNvSpPr>
            <p:nvPr/>
          </p:nvSpPr>
          <p:spPr bwMode="auto">
            <a:xfrm>
              <a:off x="2562" y="1632"/>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sp>
          <p:nvSpPr>
            <p:cNvPr id="32791" name="Text Box 28"/>
            <p:cNvSpPr txBox="1">
              <a:spLocks noChangeArrowheads="1"/>
            </p:cNvSpPr>
            <p:nvPr/>
          </p:nvSpPr>
          <p:spPr bwMode="auto">
            <a:xfrm>
              <a:off x="2557" y="2978"/>
              <a:ext cx="276" cy="218"/>
            </a:xfrm>
            <a:prstGeom prst="rect">
              <a:avLst/>
            </a:prstGeom>
            <a:solidFill>
              <a:srgbClr val="FFFFFF"/>
            </a:solidFill>
            <a:ln w="9360">
              <a:solidFill>
                <a:srgbClr val="000000"/>
              </a:solidFill>
              <a:miter lim="800000"/>
              <a:headEnd/>
              <a:tailEnd/>
            </a:ln>
          </p:spPr>
          <p:txBody>
            <a:bodyPr wrap="none" lIns="90000" tIns="46800" rIns="90000" bIns="46800">
              <a:spAutoFit/>
            </a:bodyPr>
            <a:lstStyle>
              <a:lvl1pPr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1pPr>
              <a:lvl2pPr marL="742950" indent="-28575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2pPr>
              <a:lvl3pPr marL="11430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3pPr>
              <a:lvl4pPr marL="16002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4pPr>
              <a:lvl5pPr marL="2057400" indent="-228600" defTabSz="4572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panose="020B0604020202020204" pitchFamily="34" charset="0"/>
                </a:defRPr>
              </a:lvl9pPr>
            </a:lstStyle>
            <a:p>
              <a:pPr eaLnBrk="1" hangingPunct="1">
                <a:buClr>
                  <a:srgbClr val="000000"/>
                </a:buClr>
                <a:buSzPct val="100000"/>
                <a:buFont typeface="Times New Roman" panose="02020603050405020304" pitchFamily="18" charset="0"/>
                <a:buNone/>
              </a:pPr>
              <a:r>
                <a:rPr lang="en-GB" sz="1600">
                  <a:solidFill>
                    <a:srgbClr val="000000"/>
                  </a:solidFill>
                </a:rPr>
                <a:t>E1</a:t>
              </a:r>
            </a:p>
          </p:txBody>
        </p:sp>
      </p:grpSp>
      <p:pic>
        <p:nvPicPr>
          <p:cNvPr id="3" name="图片 2"/>
          <p:cNvPicPr>
            <a:picLocks noChangeAspect="1"/>
          </p:cNvPicPr>
          <p:nvPr/>
        </p:nvPicPr>
        <p:blipFill>
          <a:blip r:embed="rId2"/>
          <a:stretch>
            <a:fillRect/>
          </a:stretch>
        </p:blipFill>
        <p:spPr>
          <a:xfrm>
            <a:off x="1119113" y="3059911"/>
            <a:ext cx="4138688" cy="3122087"/>
          </a:xfrm>
          <a:prstGeom prst="rect">
            <a:avLst/>
          </a:prstGeom>
        </p:spPr>
      </p:pic>
      <p:pic>
        <p:nvPicPr>
          <p:cNvPr id="4" name="图片 3"/>
          <p:cNvPicPr>
            <a:picLocks noChangeAspect="1"/>
          </p:cNvPicPr>
          <p:nvPr/>
        </p:nvPicPr>
        <p:blipFill>
          <a:blip r:embed="rId3"/>
          <a:stretch>
            <a:fillRect/>
          </a:stretch>
        </p:blipFill>
        <p:spPr>
          <a:xfrm>
            <a:off x="6515775" y="3076611"/>
            <a:ext cx="4327974" cy="3017198"/>
          </a:xfrm>
          <a:prstGeom prst="rect">
            <a:avLst/>
          </a:prstGeom>
        </p:spPr>
      </p:pic>
    </p:spTree>
    <p:extLst>
      <p:ext uri="{BB962C8B-B14F-4D97-AF65-F5344CB8AC3E}">
        <p14:creationId xmlns:p14="http://schemas.microsoft.com/office/powerpoint/2010/main" val="15098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17AFB1C-6FD3-4CE2-A2DD-6AD452BA011E}"/>
              </a:ext>
            </a:extLst>
          </p:cNvPr>
          <p:cNvGrpSpPr/>
          <p:nvPr/>
        </p:nvGrpSpPr>
        <p:grpSpPr>
          <a:xfrm>
            <a:off x="1048078" y="844614"/>
            <a:ext cx="10196640" cy="3189056"/>
            <a:chOff x="1048078" y="844614"/>
            <a:chExt cx="10196640" cy="3189056"/>
          </a:xfrm>
        </p:grpSpPr>
        <p:grpSp>
          <p:nvGrpSpPr>
            <p:cNvPr id="9" name="组合 8"/>
            <p:cNvGrpSpPr/>
            <p:nvPr/>
          </p:nvGrpSpPr>
          <p:grpSpPr>
            <a:xfrm>
              <a:off x="1048078" y="2730808"/>
              <a:ext cx="2609524" cy="1302862"/>
              <a:chOff x="1249819" y="2496522"/>
              <a:chExt cx="2954205" cy="1474952"/>
            </a:xfrm>
          </p:grpSpPr>
          <p:sp>
            <p:nvSpPr>
              <p:cNvPr id="6" name="文本框 5"/>
              <p:cNvSpPr txBox="1"/>
              <p:nvPr/>
            </p:nvSpPr>
            <p:spPr>
              <a:xfrm>
                <a:off x="1291465" y="2496522"/>
                <a:ext cx="1196719" cy="1358876"/>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rgbClr val="132E4A"/>
                    </a:solidFill>
                    <a:latin typeface="方正兰亭超细黑简体" panose="02000000000000000000" pitchFamily="2" charset="-122"/>
                    <a:ea typeface="方正兰亭超细黑简体" panose="02000000000000000000" pitchFamily="2" charset="-122"/>
                  </a:rPr>
                  <a:t>1</a:t>
                </a:r>
                <a:endParaRPr lang="zh-CN" altLang="en-US" sz="7200" dirty="0">
                  <a:solidFill>
                    <a:srgbClr val="132E4A"/>
                  </a:solidFill>
                  <a:latin typeface="方正兰亭超细黑简体" panose="02000000000000000000" pitchFamily="2" charset="-122"/>
                  <a:ea typeface="方正兰亭超细黑简体" panose="02000000000000000000" pitchFamily="2" charset="-122"/>
                </a:endParaRPr>
              </a:p>
            </p:txBody>
          </p:sp>
          <p:sp>
            <p:nvSpPr>
              <p:cNvPr id="2" name="平行四边形 1"/>
              <p:cNvSpPr/>
              <p:nvPr/>
            </p:nvSpPr>
            <p:spPr>
              <a:xfrm rot="19932207">
                <a:off x="1249819" y="3137211"/>
                <a:ext cx="2954205" cy="834263"/>
              </a:xfrm>
              <a:prstGeom prst="parallelogram">
                <a:avLst>
                  <a:gd name="adj" fmla="val 52774"/>
                </a:avLst>
              </a:prstGeom>
              <a:solidFill>
                <a:schemeClr val="bg1"/>
              </a:solidFill>
              <a:ln w="2857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方正兰亭超细黑简体" panose="02000000000000000000" pitchFamily="2" charset="-122"/>
                  <a:ea typeface="方正兰亭超细黑简体" panose="02000000000000000000" pitchFamily="2" charset="-122"/>
                </a:endParaRPr>
              </a:p>
            </p:txBody>
          </p:sp>
          <p:sp>
            <p:nvSpPr>
              <p:cNvPr id="7" name="文本框 6"/>
              <p:cNvSpPr txBox="1"/>
              <p:nvPr/>
            </p:nvSpPr>
            <p:spPr>
              <a:xfrm rot="19920000">
                <a:off x="1659410" y="3295992"/>
                <a:ext cx="2200746" cy="418116"/>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mn-ea"/>
                  </a:rPr>
                  <a:t>基本算法讲解</a:t>
                </a:r>
              </a:p>
            </p:txBody>
          </p:sp>
        </p:grpSp>
        <p:grpSp>
          <p:nvGrpSpPr>
            <p:cNvPr id="34" name="组合 33"/>
            <p:cNvGrpSpPr/>
            <p:nvPr/>
          </p:nvGrpSpPr>
          <p:grpSpPr>
            <a:xfrm>
              <a:off x="3577117" y="2730808"/>
              <a:ext cx="2609524" cy="1302862"/>
              <a:chOff x="1249819" y="2496522"/>
              <a:chExt cx="2954205" cy="1474952"/>
            </a:xfrm>
          </p:grpSpPr>
          <p:sp>
            <p:nvSpPr>
              <p:cNvPr id="35" name="文本框 34"/>
              <p:cNvSpPr txBox="1"/>
              <p:nvPr/>
            </p:nvSpPr>
            <p:spPr>
              <a:xfrm>
                <a:off x="1291465" y="2496522"/>
                <a:ext cx="1196719" cy="1358876"/>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rgbClr val="132E4A"/>
                    </a:solidFill>
                    <a:latin typeface="方正兰亭超细黑简体" panose="02000000000000000000" pitchFamily="2" charset="-122"/>
                    <a:ea typeface="方正兰亭超细黑简体" panose="02000000000000000000" pitchFamily="2" charset="-122"/>
                  </a:rPr>
                  <a:t>2</a:t>
                </a:r>
                <a:endParaRPr lang="zh-CN" altLang="en-US" sz="7200" dirty="0">
                  <a:solidFill>
                    <a:srgbClr val="132E4A"/>
                  </a:solidFill>
                  <a:latin typeface="方正兰亭超细黑简体" panose="02000000000000000000" pitchFamily="2" charset="-122"/>
                  <a:ea typeface="方正兰亭超细黑简体" panose="02000000000000000000" pitchFamily="2" charset="-122"/>
                </a:endParaRPr>
              </a:p>
            </p:txBody>
          </p:sp>
          <p:sp>
            <p:nvSpPr>
              <p:cNvPr id="36" name="平行四边形 35"/>
              <p:cNvSpPr/>
              <p:nvPr/>
            </p:nvSpPr>
            <p:spPr>
              <a:xfrm rot="19932207">
                <a:off x="1249819" y="3137211"/>
                <a:ext cx="2954205" cy="834263"/>
              </a:xfrm>
              <a:prstGeom prst="parallelogram">
                <a:avLst>
                  <a:gd name="adj" fmla="val 52774"/>
                </a:avLst>
              </a:prstGeom>
              <a:solidFill>
                <a:schemeClr val="bg1"/>
              </a:solidFill>
              <a:ln w="2857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方正兰亭超细黑简体" panose="02000000000000000000" pitchFamily="2" charset="-122"/>
                  <a:ea typeface="方正兰亭超细黑简体" panose="02000000000000000000" pitchFamily="2" charset="-122"/>
                </a:endParaRPr>
              </a:p>
            </p:txBody>
          </p:sp>
          <p:sp>
            <p:nvSpPr>
              <p:cNvPr id="37" name="文本框 36"/>
              <p:cNvSpPr txBox="1"/>
              <p:nvPr/>
            </p:nvSpPr>
            <p:spPr>
              <a:xfrm rot="19920000">
                <a:off x="1659410" y="3295990"/>
                <a:ext cx="2200746" cy="418116"/>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mn-ea"/>
                  </a:rPr>
                  <a:t>算法应用</a:t>
                </a:r>
              </a:p>
            </p:txBody>
          </p:sp>
        </p:grpSp>
        <p:grpSp>
          <p:nvGrpSpPr>
            <p:cNvPr id="38" name="组合 37"/>
            <p:cNvGrpSpPr/>
            <p:nvPr/>
          </p:nvGrpSpPr>
          <p:grpSpPr>
            <a:xfrm>
              <a:off x="6106156" y="2730808"/>
              <a:ext cx="2609524" cy="1302862"/>
              <a:chOff x="1249819" y="2496522"/>
              <a:chExt cx="2954205" cy="1474952"/>
            </a:xfrm>
          </p:grpSpPr>
          <p:sp>
            <p:nvSpPr>
              <p:cNvPr id="39" name="文本框 38"/>
              <p:cNvSpPr txBox="1"/>
              <p:nvPr/>
            </p:nvSpPr>
            <p:spPr>
              <a:xfrm>
                <a:off x="1291465" y="2496522"/>
                <a:ext cx="1196719" cy="1358876"/>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rgbClr val="132E4A"/>
                    </a:solidFill>
                    <a:latin typeface="方正兰亭超细黑简体" panose="02000000000000000000" pitchFamily="2" charset="-122"/>
                    <a:ea typeface="方正兰亭超细黑简体" panose="02000000000000000000" pitchFamily="2" charset="-122"/>
                  </a:rPr>
                  <a:t>3</a:t>
                </a:r>
                <a:endParaRPr lang="zh-CN" altLang="en-US" sz="7200" dirty="0">
                  <a:solidFill>
                    <a:srgbClr val="132E4A"/>
                  </a:solidFill>
                  <a:latin typeface="方正兰亭超细黑简体" panose="02000000000000000000" pitchFamily="2" charset="-122"/>
                  <a:ea typeface="方正兰亭超细黑简体" panose="02000000000000000000" pitchFamily="2" charset="-122"/>
                </a:endParaRPr>
              </a:p>
            </p:txBody>
          </p:sp>
          <p:sp>
            <p:nvSpPr>
              <p:cNvPr id="40" name="平行四边形 39"/>
              <p:cNvSpPr/>
              <p:nvPr/>
            </p:nvSpPr>
            <p:spPr>
              <a:xfrm rot="19932207">
                <a:off x="1249819" y="3137211"/>
                <a:ext cx="2954205" cy="834263"/>
              </a:xfrm>
              <a:prstGeom prst="parallelogram">
                <a:avLst>
                  <a:gd name="adj" fmla="val 52774"/>
                </a:avLst>
              </a:prstGeom>
              <a:solidFill>
                <a:schemeClr val="bg1"/>
              </a:solidFill>
              <a:ln w="2857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方正兰亭超细黑简体" panose="02000000000000000000" pitchFamily="2" charset="-122"/>
                  <a:ea typeface="方正兰亭超细黑简体" panose="02000000000000000000" pitchFamily="2" charset="-122"/>
                </a:endParaRPr>
              </a:p>
            </p:txBody>
          </p:sp>
          <p:sp>
            <p:nvSpPr>
              <p:cNvPr id="41" name="文本框 40"/>
              <p:cNvSpPr txBox="1"/>
              <p:nvPr/>
            </p:nvSpPr>
            <p:spPr>
              <a:xfrm rot="19920000">
                <a:off x="1659410" y="3295992"/>
                <a:ext cx="2200746" cy="418116"/>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mn-ea"/>
                  </a:rPr>
                  <a:t>结果展示</a:t>
                </a:r>
              </a:p>
            </p:txBody>
          </p:sp>
        </p:grpSp>
        <p:grpSp>
          <p:nvGrpSpPr>
            <p:cNvPr id="42" name="组合 41"/>
            <p:cNvGrpSpPr/>
            <p:nvPr/>
          </p:nvGrpSpPr>
          <p:grpSpPr>
            <a:xfrm>
              <a:off x="8635194" y="2730808"/>
              <a:ext cx="2609524" cy="1302862"/>
              <a:chOff x="1249819" y="2496522"/>
              <a:chExt cx="2954205" cy="1474952"/>
            </a:xfrm>
          </p:grpSpPr>
          <p:sp>
            <p:nvSpPr>
              <p:cNvPr id="43" name="文本框 42"/>
              <p:cNvSpPr txBox="1"/>
              <p:nvPr/>
            </p:nvSpPr>
            <p:spPr>
              <a:xfrm>
                <a:off x="1291464" y="2496522"/>
                <a:ext cx="1196719" cy="1358876"/>
              </a:xfrm>
              <a:prstGeom prst="rect">
                <a:avLst/>
              </a:prstGeom>
              <a:noFill/>
            </p:spPr>
            <p:txBody>
              <a:bodyPr wrap="square" rtlCol="0">
                <a:spAutoFit/>
                <a:scene3d>
                  <a:camera prst="orthographicFront"/>
                  <a:lightRig rig="threePt" dir="t"/>
                </a:scene3d>
                <a:sp3d contourW="12700"/>
              </a:bodyPr>
              <a:lstStyle/>
              <a:p>
                <a:pPr algn="ctr"/>
                <a:r>
                  <a:rPr lang="en-US" altLang="zh-CN" sz="7200" dirty="0">
                    <a:solidFill>
                      <a:srgbClr val="132E4A"/>
                    </a:solidFill>
                    <a:latin typeface="方正兰亭超细黑简体" panose="02000000000000000000" pitchFamily="2" charset="-122"/>
                    <a:ea typeface="方正兰亭超细黑简体" panose="02000000000000000000" pitchFamily="2" charset="-122"/>
                  </a:rPr>
                  <a:t>4</a:t>
                </a:r>
                <a:endParaRPr lang="zh-CN" altLang="en-US" sz="7200" dirty="0">
                  <a:solidFill>
                    <a:srgbClr val="132E4A"/>
                  </a:solidFill>
                  <a:latin typeface="方正兰亭超细黑简体" panose="02000000000000000000" pitchFamily="2" charset="-122"/>
                  <a:ea typeface="方正兰亭超细黑简体" panose="02000000000000000000" pitchFamily="2" charset="-122"/>
                </a:endParaRPr>
              </a:p>
            </p:txBody>
          </p:sp>
          <p:sp>
            <p:nvSpPr>
              <p:cNvPr id="44" name="平行四边形 43"/>
              <p:cNvSpPr/>
              <p:nvPr/>
            </p:nvSpPr>
            <p:spPr>
              <a:xfrm rot="19932207">
                <a:off x="1249819" y="3137211"/>
                <a:ext cx="2954205" cy="834263"/>
              </a:xfrm>
              <a:prstGeom prst="parallelogram">
                <a:avLst>
                  <a:gd name="adj" fmla="val 52774"/>
                </a:avLst>
              </a:prstGeom>
              <a:solidFill>
                <a:schemeClr val="bg1"/>
              </a:solidFill>
              <a:ln w="28575">
                <a:solidFill>
                  <a:srgbClr val="132E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方正兰亭超细黑简体" panose="02000000000000000000" pitchFamily="2" charset="-122"/>
                  <a:ea typeface="方正兰亭超细黑简体" panose="02000000000000000000" pitchFamily="2" charset="-122"/>
                </a:endParaRPr>
              </a:p>
            </p:txBody>
          </p:sp>
          <p:sp>
            <p:nvSpPr>
              <p:cNvPr id="45" name="文本框 44"/>
              <p:cNvSpPr txBox="1"/>
              <p:nvPr/>
            </p:nvSpPr>
            <p:spPr>
              <a:xfrm rot="19920000">
                <a:off x="1659410" y="3295992"/>
                <a:ext cx="2200746" cy="418116"/>
              </a:xfrm>
              <a:prstGeom prst="rect">
                <a:avLst/>
              </a:prstGeom>
              <a:noFill/>
            </p:spPr>
            <p:txBody>
              <a:bodyPr wrap="square" rtlCol="0">
                <a:spAutoFit/>
                <a:scene3d>
                  <a:camera prst="orthographicFront"/>
                  <a:lightRig rig="threePt" dir="t"/>
                </a:scene3d>
                <a:sp3d contourW="12700"/>
              </a:bodyPr>
              <a:lstStyle/>
              <a:p>
                <a:pPr algn="ctr"/>
                <a:r>
                  <a:rPr lang="zh-CN" altLang="en-US" b="1" dirty="0">
                    <a:latin typeface="+mn-ea"/>
                  </a:rPr>
                  <a:t>总结与展望</a:t>
                </a:r>
              </a:p>
            </p:txBody>
          </p:sp>
        </p:grpSp>
        <p:sp>
          <p:nvSpPr>
            <p:cNvPr id="47" name="文本框 46"/>
            <p:cNvSpPr txBox="1"/>
            <p:nvPr/>
          </p:nvSpPr>
          <p:spPr>
            <a:xfrm>
              <a:off x="3500070" y="844614"/>
              <a:ext cx="5285745" cy="923330"/>
            </a:xfrm>
            <a:prstGeom prst="rect">
              <a:avLst/>
            </a:prstGeom>
            <a:noFill/>
          </p:spPr>
          <p:txBody>
            <a:bodyPr wrap="square" rtlCol="0">
              <a:spAutoFit/>
              <a:scene3d>
                <a:camera prst="orthographicFront"/>
                <a:lightRig rig="threePt" dir="t"/>
              </a:scene3d>
              <a:sp3d contourW="12700"/>
            </a:bodyPr>
            <a:lstStyle/>
            <a:p>
              <a:pPr algn="ctr"/>
              <a:r>
                <a:rPr lang="en-US" altLang="zh-CN" sz="5400" dirty="0">
                  <a:solidFill>
                    <a:srgbClr val="132E4A"/>
                  </a:solidFill>
                  <a:latin typeface="Times New Roman" panose="02020603050405020304" pitchFamily="18" charset="0"/>
                  <a:cs typeface="Times New Roman" panose="02020603050405020304" pitchFamily="18" charset="0"/>
                </a:rPr>
                <a:t>CONTENTS</a:t>
              </a:r>
              <a:endParaRPr lang="zh-CN" altLang="en-US" sz="5400" dirty="0">
                <a:solidFill>
                  <a:srgbClr val="132E4A"/>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9558867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(c) ariel shamir</a:t>
            </a:r>
          </a:p>
        </p:txBody>
      </p:sp>
      <p:sp>
        <p:nvSpPr>
          <p:cNvPr id="328706"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3D Graph Construction</a:t>
            </a:r>
          </a:p>
        </p:txBody>
      </p:sp>
      <p:grpSp>
        <p:nvGrpSpPr>
          <p:cNvPr id="33796" name="Group 20"/>
          <p:cNvGrpSpPr>
            <a:grpSpLocks/>
          </p:cNvGrpSpPr>
          <p:nvPr/>
        </p:nvGrpSpPr>
        <p:grpSpPr bwMode="auto">
          <a:xfrm>
            <a:off x="3276600" y="3352800"/>
            <a:ext cx="1066800" cy="1981200"/>
            <a:chOff x="1104" y="2112"/>
            <a:chExt cx="672" cy="1248"/>
          </a:xfrm>
        </p:grpSpPr>
        <p:sp>
          <p:nvSpPr>
            <p:cNvPr id="33844" name="Rectangle 7"/>
            <p:cNvSpPr>
              <a:spLocks noChangeArrowheads="1"/>
            </p:cNvSpPr>
            <p:nvPr/>
          </p:nvSpPr>
          <p:spPr bwMode="auto">
            <a:xfrm>
              <a:off x="1104" y="211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3845" name="Rectangle 11"/>
            <p:cNvSpPr>
              <a:spLocks noChangeArrowheads="1"/>
            </p:cNvSpPr>
            <p:nvPr/>
          </p:nvSpPr>
          <p:spPr bwMode="auto">
            <a:xfrm>
              <a:off x="1104" y="259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46" name="Line 14"/>
            <p:cNvSpPr>
              <a:spLocks noChangeShapeType="1"/>
            </p:cNvSpPr>
            <p:nvPr/>
          </p:nvSpPr>
          <p:spPr bwMode="auto">
            <a:xfrm>
              <a:off x="1344" y="220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7" name="Line 15"/>
            <p:cNvSpPr>
              <a:spLocks noChangeShapeType="1"/>
            </p:cNvSpPr>
            <p:nvPr/>
          </p:nvSpPr>
          <p:spPr bwMode="auto">
            <a:xfrm>
              <a:off x="1344" y="2640"/>
              <a:ext cx="336"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8" name="Line 16"/>
            <p:cNvSpPr>
              <a:spLocks noChangeShapeType="1"/>
            </p:cNvSpPr>
            <p:nvPr/>
          </p:nvSpPr>
          <p:spPr bwMode="auto">
            <a:xfrm>
              <a:off x="1344" y="2208"/>
              <a:ext cx="336" cy="10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9" name="Line 17"/>
            <p:cNvSpPr>
              <a:spLocks noChangeShapeType="1"/>
            </p:cNvSpPr>
            <p:nvPr/>
          </p:nvSpPr>
          <p:spPr bwMode="auto">
            <a:xfrm>
              <a:off x="1344" y="2640"/>
              <a:ext cx="288"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0" name="Rectangle 13"/>
            <p:cNvSpPr>
              <a:spLocks noChangeArrowheads="1"/>
            </p:cNvSpPr>
            <p:nvPr/>
          </p:nvSpPr>
          <p:spPr bwMode="auto">
            <a:xfrm>
              <a:off x="1584" y="3168"/>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51" name="Line 19"/>
            <p:cNvSpPr>
              <a:spLocks noChangeShapeType="1"/>
            </p:cNvSpPr>
            <p:nvPr/>
          </p:nvSpPr>
          <p:spPr bwMode="auto">
            <a:xfrm>
              <a:off x="1248" y="2304"/>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2" name="Line 18"/>
            <p:cNvSpPr>
              <a:spLocks noChangeShapeType="1"/>
            </p:cNvSpPr>
            <p:nvPr/>
          </p:nvSpPr>
          <p:spPr bwMode="auto">
            <a:xfrm>
              <a:off x="1728" y="2736"/>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53" name="Rectangle 12"/>
            <p:cNvSpPr>
              <a:spLocks noChangeArrowheads="1"/>
            </p:cNvSpPr>
            <p:nvPr/>
          </p:nvSpPr>
          <p:spPr bwMode="auto">
            <a:xfrm>
              <a:off x="1584" y="2640"/>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grpSp>
        <p:nvGrpSpPr>
          <p:cNvPr id="33797" name="Group 21"/>
          <p:cNvGrpSpPr>
            <a:grpSpLocks/>
          </p:cNvGrpSpPr>
          <p:nvPr/>
        </p:nvGrpSpPr>
        <p:grpSpPr bwMode="auto">
          <a:xfrm>
            <a:off x="4495800" y="2743200"/>
            <a:ext cx="1066800" cy="1981200"/>
            <a:chOff x="1104" y="2112"/>
            <a:chExt cx="672" cy="1248"/>
          </a:xfrm>
        </p:grpSpPr>
        <p:sp>
          <p:nvSpPr>
            <p:cNvPr id="33834" name="Rectangle 22"/>
            <p:cNvSpPr>
              <a:spLocks noChangeArrowheads="1"/>
            </p:cNvSpPr>
            <p:nvPr/>
          </p:nvSpPr>
          <p:spPr bwMode="auto">
            <a:xfrm>
              <a:off x="1104" y="211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3835" name="Rectangle 23"/>
            <p:cNvSpPr>
              <a:spLocks noChangeArrowheads="1"/>
            </p:cNvSpPr>
            <p:nvPr/>
          </p:nvSpPr>
          <p:spPr bwMode="auto">
            <a:xfrm>
              <a:off x="1104" y="259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36" name="Line 24"/>
            <p:cNvSpPr>
              <a:spLocks noChangeShapeType="1"/>
            </p:cNvSpPr>
            <p:nvPr/>
          </p:nvSpPr>
          <p:spPr bwMode="auto">
            <a:xfrm>
              <a:off x="1344" y="220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7" name="Line 25"/>
            <p:cNvSpPr>
              <a:spLocks noChangeShapeType="1"/>
            </p:cNvSpPr>
            <p:nvPr/>
          </p:nvSpPr>
          <p:spPr bwMode="auto">
            <a:xfrm>
              <a:off x="1344" y="2640"/>
              <a:ext cx="336"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8" name="Line 26"/>
            <p:cNvSpPr>
              <a:spLocks noChangeShapeType="1"/>
            </p:cNvSpPr>
            <p:nvPr/>
          </p:nvSpPr>
          <p:spPr bwMode="auto">
            <a:xfrm>
              <a:off x="1344" y="2208"/>
              <a:ext cx="336" cy="10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9" name="Line 27"/>
            <p:cNvSpPr>
              <a:spLocks noChangeShapeType="1"/>
            </p:cNvSpPr>
            <p:nvPr/>
          </p:nvSpPr>
          <p:spPr bwMode="auto">
            <a:xfrm>
              <a:off x="1344" y="2640"/>
              <a:ext cx="288"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0" name="Rectangle 28"/>
            <p:cNvSpPr>
              <a:spLocks noChangeArrowheads="1"/>
            </p:cNvSpPr>
            <p:nvPr/>
          </p:nvSpPr>
          <p:spPr bwMode="auto">
            <a:xfrm>
              <a:off x="1584" y="3168"/>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41" name="Line 29"/>
            <p:cNvSpPr>
              <a:spLocks noChangeShapeType="1"/>
            </p:cNvSpPr>
            <p:nvPr/>
          </p:nvSpPr>
          <p:spPr bwMode="auto">
            <a:xfrm>
              <a:off x="1248" y="2304"/>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2" name="Line 30"/>
            <p:cNvSpPr>
              <a:spLocks noChangeShapeType="1"/>
            </p:cNvSpPr>
            <p:nvPr/>
          </p:nvSpPr>
          <p:spPr bwMode="auto">
            <a:xfrm>
              <a:off x="1728" y="2736"/>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43" name="Rectangle 31"/>
            <p:cNvSpPr>
              <a:spLocks noChangeArrowheads="1"/>
            </p:cNvSpPr>
            <p:nvPr/>
          </p:nvSpPr>
          <p:spPr bwMode="auto">
            <a:xfrm>
              <a:off x="1584" y="2640"/>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grpSp>
        <p:nvGrpSpPr>
          <p:cNvPr id="33798" name="Group 32"/>
          <p:cNvGrpSpPr>
            <a:grpSpLocks/>
          </p:cNvGrpSpPr>
          <p:nvPr/>
        </p:nvGrpSpPr>
        <p:grpSpPr bwMode="auto">
          <a:xfrm>
            <a:off x="5743575" y="2133600"/>
            <a:ext cx="1066800" cy="1981200"/>
            <a:chOff x="1104" y="2112"/>
            <a:chExt cx="672" cy="1248"/>
          </a:xfrm>
        </p:grpSpPr>
        <p:sp>
          <p:nvSpPr>
            <p:cNvPr id="33824" name="Rectangle 33"/>
            <p:cNvSpPr>
              <a:spLocks noChangeArrowheads="1"/>
            </p:cNvSpPr>
            <p:nvPr/>
          </p:nvSpPr>
          <p:spPr bwMode="auto">
            <a:xfrm>
              <a:off x="1104" y="211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33825" name="Rectangle 34"/>
            <p:cNvSpPr>
              <a:spLocks noChangeArrowheads="1"/>
            </p:cNvSpPr>
            <p:nvPr/>
          </p:nvSpPr>
          <p:spPr bwMode="auto">
            <a:xfrm>
              <a:off x="1104" y="2592"/>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26" name="Line 35"/>
            <p:cNvSpPr>
              <a:spLocks noChangeShapeType="1"/>
            </p:cNvSpPr>
            <p:nvPr/>
          </p:nvSpPr>
          <p:spPr bwMode="auto">
            <a:xfrm>
              <a:off x="1344" y="2208"/>
              <a:ext cx="288" cy="52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7" name="Line 36"/>
            <p:cNvSpPr>
              <a:spLocks noChangeShapeType="1"/>
            </p:cNvSpPr>
            <p:nvPr/>
          </p:nvSpPr>
          <p:spPr bwMode="auto">
            <a:xfrm>
              <a:off x="1344" y="2640"/>
              <a:ext cx="336"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8" name="Line 37"/>
            <p:cNvSpPr>
              <a:spLocks noChangeShapeType="1"/>
            </p:cNvSpPr>
            <p:nvPr/>
          </p:nvSpPr>
          <p:spPr bwMode="auto">
            <a:xfrm>
              <a:off x="1344" y="2208"/>
              <a:ext cx="336" cy="10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Line 38"/>
            <p:cNvSpPr>
              <a:spLocks noChangeShapeType="1"/>
            </p:cNvSpPr>
            <p:nvPr/>
          </p:nvSpPr>
          <p:spPr bwMode="auto">
            <a:xfrm>
              <a:off x="1344" y="2640"/>
              <a:ext cx="288"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0" name="Rectangle 39"/>
            <p:cNvSpPr>
              <a:spLocks noChangeArrowheads="1"/>
            </p:cNvSpPr>
            <p:nvPr/>
          </p:nvSpPr>
          <p:spPr bwMode="auto">
            <a:xfrm>
              <a:off x="1584" y="3168"/>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zh-CN" altLang="zh-CN"/>
            </a:p>
          </p:txBody>
        </p:sp>
        <p:sp>
          <p:nvSpPr>
            <p:cNvPr id="33831" name="Line 40"/>
            <p:cNvSpPr>
              <a:spLocks noChangeShapeType="1"/>
            </p:cNvSpPr>
            <p:nvPr/>
          </p:nvSpPr>
          <p:spPr bwMode="auto">
            <a:xfrm>
              <a:off x="1248" y="2304"/>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2" name="Line 41"/>
            <p:cNvSpPr>
              <a:spLocks noChangeShapeType="1"/>
            </p:cNvSpPr>
            <p:nvPr/>
          </p:nvSpPr>
          <p:spPr bwMode="auto">
            <a:xfrm>
              <a:off x="1728" y="2736"/>
              <a:ext cx="0" cy="38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33" name="Rectangle 42"/>
            <p:cNvSpPr>
              <a:spLocks noChangeArrowheads="1"/>
            </p:cNvSpPr>
            <p:nvPr/>
          </p:nvSpPr>
          <p:spPr bwMode="auto">
            <a:xfrm>
              <a:off x="1584" y="2640"/>
              <a:ext cx="192" cy="192"/>
            </a:xfrm>
            <a:prstGeom prst="rect">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pSp>
      <p:grpSp>
        <p:nvGrpSpPr>
          <p:cNvPr id="5" name="Group 61"/>
          <p:cNvGrpSpPr>
            <a:grpSpLocks/>
          </p:cNvGrpSpPr>
          <p:nvPr/>
        </p:nvGrpSpPr>
        <p:grpSpPr bwMode="auto">
          <a:xfrm>
            <a:off x="3733800" y="2314576"/>
            <a:ext cx="2895600" cy="2714625"/>
            <a:chOff x="1392" y="1458"/>
            <a:chExt cx="1824" cy="1710"/>
          </a:xfrm>
        </p:grpSpPr>
        <p:sp>
          <p:nvSpPr>
            <p:cNvPr id="33816" name="Line 51"/>
            <p:cNvSpPr>
              <a:spLocks noChangeShapeType="1"/>
            </p:cNvSpPr>
            <p:nvPr/>
          </p:nvSpPr>
          <p:spPr bwMode="auto">
            <a:xfrm flipH="1">
              <a:off x="1872" y="2352"/>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7" name="Line 54"/>
            <p:cNvSpPr>
              <a:spLocks noChangeShapeType="1"/>
            </p:cNvSpPr>
            <p:nvPr/>
          </p:nvSpPr>
          <p:spPr bwMode="auto">
            <a:xfrm flipH="1">
              <a:off x="1872" y="2880"/>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8" name="Line 55"/>
            <p:cNvSpPr>
              <a:spLocks noChangeShapeType="1"/>
            </p:cNvSpPr>
            <p:nvPr/>
          </p:nvSpPr>
          <p:spPr bwMode="auto">
            <a:xfrm flipH="1">
              <a:off x="2640" y="1986"/>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9" name="Line 56"/>
            <p:cNvSpPr>
              <a:spLocks noChangeShapeType="1"/>
            </p:cNvSpPr>
            <p:nvPr/>
          </p:nvSpPr>
          <p:spPr bwMode="auto">
            <a:xfrm flipH="1">
              <a:off x="2640" y="2496"/>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0" name="Line 57"/>
            <p:cNvSpPr>
              <a:spLocks noChangeShapeType="1"/>
            </p:cNvSpPr>
            <p:nvPr/>
          </p:nvSpPr>
          <p:spPr bwMode="auto">
            <a:xfrm flipH="1">
              <a:off x="1392" y="1824"/>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1" name="Line 58"/>
            <p:cNvSpPr>
              <a:spLocks noChangeShapeType="1"/>
            </p:cNvSpPr>
            <p:nvPr/>
          </p:nvSpPr>
          <p:spPr bwMode="auto">
            <a:xfrm flipH="1">
              <a:off x="1392" y="2304"/>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2" name="Line 59"/>
            <p:cNvSpPr>
              <a:spLocks noChangeShapeType="1"/>
            </p:cNvSpPr>
            <p:nvPr/>
          </p:nvSpPr>
          <p:spPr bwMode="auto">
            <a:xfrm flipH="1">
              <a:off x="2160" y="1458"/>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3" name="Line 60"/>
            <p:cNvSpPr>
              <a:spLocks noChangeShapeType="1"/>
            </p:cNvSpPr>
            <p:nvPr/>
          </p:nvSpPr>
          <p:spPr bwMode="auto">
            <a:xfrm flipH="1">
              <a:off x="2160" y="1920"/>
              <a:ext cx="57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66"/>
          <p:cNvGrpSpPr>
            <a:grpSpLocks/>
          </p:cNvGrpSpPr>
          <p:nvPr/>
        </p:nvGrpSpPr>
        <p:grpSpPr bwMode="auto">
          <a:xfrm>
            <a:off x="3733801" y="2286000"/>
            <a:ext cx="2905125" cy="2590800"/>
            <a:chOff x="1392" y="1440"/>
            <a:chExt cx="1830" cy="1632"/>
          </a:xfrm>
        </p:grpSpPr>
        <p:sp>
          <p:nvSpPr>
            <p:cNvPr id="33812" name="Line 62"/>
            <p:cNvSpPr>
              <a:spLocks noChangeShapeType="1"/>
            </p:cNvSpPr>
            <p:nvPr/>
          </p:nvSpPr>
          <p:spPr bwMode="auto">
            <a:xfrm flipH="1">
              <a:off x="1872" y="2352"/>
              <a:ext cx="576"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3" name="Line 63"/>
            <p:cNvSpPr>
              <a:spLocks noChangeShapeType="1"/>
            </p:cNvSpPr>
            <p:nvPr/>
          </p:nvSpPr>
          <p:spPr bwMode="auto">
            <a:xfrm flipH="1">
              <a:off x="2640" y="1980"/>
              <a:ext cx="582" cy="7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4" name="Line 64"/>
            <p:cNvSpPr>
              <a:spLocks noChangeShapeType="1"/>
            </p:cNvSpPr>
            <p:nvPr/>
          </p:nvSpPr>
          <p:spPr bwMode="auto">
            <a:xfrm flipH="1">
              <a:off x="1392" y="1824"/>
              <a:ext cx="576"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5" name="Line 65"/>
            <p:cNvSpPr>
              <a:spLocks noChangeShapeType="1"/>
            </p:cNvSpPr>
            <p:nvPr/>
          </p:nvSpPr>
          <p:spPr bwMode="auto">
            <a:xfrm flipH="1">
              <a:off x="2160" y="1440"/>
              <a:ext cx="576"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 name="Group 70"/>
          <p:cNvGrpSpPr>
            <a:grpSpLocks/>
          </p:cNvGrpSpPr>
          <p:nvPr/>
        </p:nvGrpSpPr>
        <p:grpSpPr bwMode="auto">
          <a:xfrm>
            <a:off x="3733800" y="2819400"/>
            <a:ext cx="2895600" cy="1752600"/>
            <a:chOff x="1392" y="1776"/>
            <a:chExt cx="1824" cy="1104"/>
          </a:xfrm>
        </p:grpSpPr>
        <p:sp>
          <p:nvSpPr>
            <p:cNvPr id="33808" name="Line 49"/>
            <p:cNvSpPr>
              <a:spLocks noChangeShapeType="1"/>
            </p:cNvSpPr>
            <p:nvPr/>
          </p:nvSpPr>
          <p:spPr bwMode="auto">
            <a:xfrm>
              <a:off x="1872" y="2688"/>
              <a:ext cx="576"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9" name="Line 67"/>
            <p:cNvSpPr>
              <a:spLocks noChangeShapeType="1"/>
            </p:cNvSpPr>
            <p:nvPr/>
          </p:nvSpPr>
          <p:spPr bwMode="auto">
            <a:xfrm>
              <a:off x="2640" y="2304"/>
              <a:ext cx="576"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0" name="Line 68"/>
            <p:cNvSpPr>
              <a:spLocks noChangeShapeType="1"/>
            </p:cNvSpPr>
            <p:nvPr/>
          </p:nvSpPr>
          <p:spPr bwMode="auto">
            <a:xfrm>
              <a:off x="2160" y="1776"/>
              <a:ext cx="576"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11" name="Line 69"/>
            <p:cNvSpPr>
              <a:spLocks noChangeShapeType="1"/>
            </p:cNvSpPr>
            <p:nvPr/>
          </p:nvSpPr>
          <p:spPr bwMode="auto">
            <a:xfrm>
              <a:off x="1392" y="2160"/>
              <a:ext cx="576"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2" name="Text Box 71"/>
          <p:cNvSpPr txBox="1">
            <a:spLocks noChangeArrowheads="1"/>
          </p:cNvSpPr>
          <p:nvPr/>
        </p:nvSpPr>
        <p:spPr bwMode="auto">
          <a:xfrm>
            <a:off x="3733800" y="5334001"/>
            <a:ext cx="971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Frame t</a:t>
            </a:r>
          </a:p>
        </p:txBody>
      </p:sp>
      <p:sp>
        <p:nvSpPr>
          <p:cNvPr id="33803" name="Text Box 72"/>
          <p:cNvSpPr txBox="1">
            <a:spLocks noChangeArrowheads="1"/>
          </p:cNvSpPr>
          <p:nvPr/>
        </p:nvSpPr>
        <p:spPr bwMode="auto">
          <a:xfrm>
            <a:off x="5029200" y="4724401"/>
            <a:ext cx="1231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Frame t+1</a:t>
            </a:r>
          </a:p>
        </p:txBody>
      </p:sp>
      <p:sp>
        <p:nvSpPr>
          <p:cNvPr id="33804" name="Text Box 73"/>
          <p:cNvSpPr txBox="1">
            <a:spLocks noChangeArrowheads="1"/>
          </p:cNvSpPr>
          <p:nvPr/>
        </p:nvSpPr>
        <p:spPr bwMode="auto">
          <a:xfrm>
            <a:off x="6248400" y="4114801"/>
            <a:ext cx="1231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Frame t+2</a:t>
            </a:r>
          </a:p>
        </p:txBody>
      </p:sp>
      <p:sp>
        <p:nvSpPr>
          <p:cNvPr id="33805" name="Line 76"/>
          <p:cNvSpPr>
            <a:spLocks noChangeShapeType="1"/>
          </p:cNvSpPr>
          <p:nvPr/>
        </p:nvSpPr>
        <p:spPr bwMode="auto">
          <a:xfrm flipV="1">
            <a:off x="5562600" y="4343400"/>
            <a:ext cx="2590800" cy="1371600"/>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06" name="Text Box 77"/>
          <p:cNvSpPr txBox="1">
            <a:spLocks noChangeArrowheads="1"/>
          </p:cNvSpPr>
          <p:nvPr/>
        </p:nvSpPr>
        <p:spPr bwMode="auto">
          <a:xfrm>
            <a:off x="8153400" y="4114801"/>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Time</a:t>
            </a:r>
          </a:p>
        </p:txBody>
      </p:sp>
      <p:sp>
        <p:nvSpPr>
          <p:cNvPr id="33807" name="Rectangle 79"/>
          <p:cNvSpPr>
            <a:spLocks noChangeArrowheads="1"/>
          </p:cNvSpPr>
          <p:nvPr/>
        </p:nvSpPr>
        <p:spPr bwMode="auto">
          <a:xfrm>
            <a:off x="4572000" y="5805488"/>
            <a:ext cx="2141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sz="2800" b="1">
                <a:solidFill>
                  <a:schemeClr val="tx2"/>
                </a:solidFill>
                <a:ea typeface="宋体" panose="02010600030101010101" pitchFamily="2" charset="-122"/>
              </a:rPr>
              <a:t>Video Cube</a:t>
            </a:r>
          </a:p>
        </p:txBody>
      </p:sp>
    </p:spTree>
    <p:extLst>
      <p:ext uri="{BB962C8B-B14F-4D97-AF65-F5344CB8AC3E}">
        <p14:creationId xmlns:p14="http://schemas.microsoft.com/office/powerpoint/2010/main" val="3356940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Times New Roman" panose="02020603050405020304" pitchFamily="18" charset="0"/>
                <a:cs typeface="Times New Roman" panose="02020603050405020304" pitchFamily="18" charset="0"/>
              </a:rPr>
              <a:t>Part two</a:t>
            </a:r>
            <a:endParaRPr lang="zh-CN" altLang="en-US" sz="4267" dirty="0">
              <a:latin typeface="Times New Roman" panose="02020603050405020304" pitchFamily="18" charset="0"/>
              <a:cs typeface="Times New Roman" panose="02020603050405020304" pitchFamily="18"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zh-CN" altLang="en-US" sz="3200" dirty="0">
                <a:latin typeface="+mn-ea"/>
              </a:rPr>
              <a:t>算法应用</a:t>
            </a:r>
          </a:p>
        </p:txBody>
      </p:sp>
      <p:grpSp>
        <p:nvGrpSpPr>
          <p:cNvPr id="6" name="组合 5"/>
          <p:cNvGrpSpPr/>
          <p:nvPr/>
        </p:nvGrpSpPr>
        <p:grpSpPr>
          <a:xfrm>
            <a:off x="3875314" y="2444564"/>
            <a:ext cx="4295963" cy="871814"/>
            <a:chOff x="2906485" y="1833428"/>
            <a:chExt cx="3221971" cy="653863"/>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579874"/>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02"/>
                                        <p:tgtEl>
                                          <p:spTgt spid="4"/>
                                        </p:tgtEl>
                                      </p:cBhvr>
                                    </p:animEffect>
                                  </p:childTnLst>
                                </p:cTn>
                              </p:par>
                            </p:childTnLst>
                          </p:cTn>
                        </p:par>
                        <p:par>
                          <p:cTn id="8" fill="hold">
                            <p:stCondLst>
                              <p:cond delay="1202"/>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901"/>
                                        <p:tgtEl>
                                          <p:spTgt spid="5"/>
                                        </p:tgtEl>
                                      </p:cBhvr>
                                    </p:animEffect>
                                  </p:childTnLst>
                                </p:cTn>
                              </p:par>
                            </p:childTnLst>
                          </p:cTn>
                        </p:par>
                        <p:par>
                          <p:cTn id="12" fill="hold">
                            <p:stCondLst>
                              <p:cond delay="2103"/>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102"/>
                                        <p:tgtEl>
                                          <p:spTgt spid="6"/>
                                        </p:tgtEl>
                                      </p:cBhvr>
                                    </p:animEffect>
                                  </p:childTnLst>
                                </p:cTn>
                              </p:par>
                            </p:childTnLst>
                          </p:cTn>
                        </p:par>
                        <p:par>
                          <p:cTn id="16" fill="hold">
                            <p:stCondLst>
                              <p:cond delay="4205"/>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任意裁剪"/>
          <p:cNvSpPr txBox="1">
            <a:spLocks noGrp="1"/>
          </p:cNvSpPr>
          <p:nvPr>
            <p:ph type="title"/>
          </p:nvPr>
        </p:nvSpPr>
        <p:spPr>
          <a:prstGeom prst="rect">
            <a:avLst/>
          </a:prstGeom>
        </p:spPr>
        <p:txBody>
          <a:bodyPr/>
          <a:lstStyle/>
          <a:p>
            <a:r>
              <a:t>任意裁剪</a:t>
            </a:r>
          </a:p>
        </p:txBody>
      </p:sp>
      <p:sp>
        <p:nvSpPr>
          <p:cNvPr id="139" name="思路：横向伸缩 -&gt; 图片翻转 -&gt;横向伸缩"/>
          <p:cNvSpPr txBox="1">
            <a:spLocks noGrp="1"/>
          </p:cNvSpPr>
          <p:nvPr>
            <p:ph type="body" idx="1"/>
          </p:nvPr>
        </p:nvSpPr>
        <p:spPr>
          <a:prstGeom prst="rect">
            <a:avLst/>
          </a:prstGeom>
        </p:spPr>
        <p:txBody>
          <a:bodyPr/>
          <a:lstStyle/>
          <a:p>
            <a:r>
              <a:t>思路：横向伸缩 -&gt; 图片翻转 -&gt;横向伸缩</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物品消除"/>
          <p:cNvSpPr txBox="1">
            <a:spLocks noGrp="1"/>
          </p:cNvSpPr>
          <p:nvPr>
            <p:ph type="title"/>
          </p:nvPr>
        </p:nvSpPr>
        <p:spPr>
          <a:prstGeom prst="rect">
            <a:avLst/>
          </a:prstGeom>
        </p:spPr>
        <p:txBody>
          <a:bodyPr/>
          <a:lstStyle/>
          <a:p>
            <a:r>
              <a:t>物品消除</a:t>
            </a:r>
          </a:p>
        </p:txBody>
      </p:sp>
      <p:sp>
        <p:nvSpPr>
          <p:cNvPr id="142" name="思路：目标内的像素需要移除…"/>
          <p:cNvSpPr txBox="1">
            <a:spLocks noGrp="1"/>
          </p:cNvSpPr>
          <p:nvPr>
            <p:ph type="body" idx="1"/>
          </p:nvPr>
        </p:nvSpPr>
        <p:spPr>
          <a:prstGeom prst="rect">
            <a:avLst/>
          </a:prstGeom>
        </p:spPr>
        <p:txBody>
          <a:bodyPr/>
          <a:lstStyle/>
          <a:p>
            <a:r>
              <a:rPr dirty="0" err="1"/>
              <a:t>思路：目标内的像素需要移除</a:t>
            </a:r>
            <a:r>
              <a:rPr dirty="0"/>
              <a:t> </a:t>
            </a:r>
          </a:p>
          <a:p>
            <a:pPr marL="1143000" lvl="2" indent="-228600"/>
            <a:r>
              <a:rPr dirty="0"/>
              <a:t>-&gt; </a:t>
            </a:r>
            <a:r>
              <a:rPr dirty="0" err="1"/>
              <a:t>连接的边权重小</a:t>
            </a:r>
            <a:endParaRPr dirty="0"/>
          </a:p>
          <a:p>
            <a:pPr marL="1143000" lvl="2" indent="-228600"/>
            <a:r>
              <a:rPr dirty="0"/>
              <a:t>-&gt; </a:t>
            </a:r>
            <a:r>
              <a:rPr dirty="0" err="1"/>
              <a:t>通过该边的割</a:t>
            </a:r>
            <a:r>
              <a:rPr dirty="0"/>
              <a:t>(</a:t>
            </a:r>
            <a:r>
              <a:rPr dirty="0">
                <a:latin typeface="Times New Roman" panose="02020603050405020304" pitchFamily="18" charset="0"/>
                <a:cs typeface="Times New Roman" panose="02020603050405020304" pitchFamily="18" charset="0"/>
              </a:rPr>
              <a:t>cut</a:t>
            </a:r>
            <a:r>
              <a:rPr dirty="0"/>
              <a:t>)</a:t>
            </a:r>
            <a:r>
              <a:rPr dirty="0" err="1"/>
              <a:t>流更小</a:t>
            </a:r>
            <a:endParaRPr dirty="0"/>
          </a:p>
          <a:p>
            <a:pPr marL="1143000" lvl="2" indent="-228600"/>
            <a:r>
              <a:rPr dirty="0"/>
              <a:t>-&gt; </a:t>
            </a:r>
            <a:r>
              <a:rPr dirty="0" err="1"/>
              <a:t>该边被移除</a:t>
            </a:r>
            <a:endParaRPr dirty="0"/>
          </a:p>
          <a:p>
            <a:r>
              <a:rPr dirty="0" err="1"/>
              <a:t>技巧：</a:t>
            </a:r>
            <a:r>
              <a:rPr dirty="0" err="1">
                <a:latin typeface="Times New Roman" panose="02020603050405020304" pitchFamily="18" charset="0"/>
                <a:cs typeface="Times New Roman" panose="02020603050405020304" pitchFamily="18" charset="0"/>
              </a:rPr>
              <a:t>Mask</a:t>
            </a:r>
            <a:endParaRPr dirty="0">
              <a:latin typeface="Times New Roman" panose="02020603050405020304" pitchFamily="18" charset="0"/>
              <a:cs typeface="Times New Roman" panose="02020603050405020304" pitchFamily="18" charset="0"/>
            </a:endParaRPr>
          </a:p>
          <a:p>
            <a:pPr marL="1143000" lvl="2" indent="-228600"/>
            <a:r>
              <a:rPr dirty="0" err="1"/>
              <a:t>移除</a:t>
            </a:r>
            <a:r>
              <a:rPr dirty="0" err="1">
                <a:latin typeface="Times New Roman" panose="02020603050405020304" pitchFamily="18" charset="0"/>
                <a:cs typeface="Times New Roman" panose="02020603050405020304" pitchFamily="18" charset="0"/>
              </a:rPr>
              <a:t>seam</a:t>
            </a:r>
            <a:r>
              <a:rPr dirty="0" err="1"/>
              <a:t>后，动态记录余下待移除像素的位置</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2"/>
          <p:cNvSpPr txBox="1"/>
          <p:nvPr/>
        </p:nvSpPr>
        <p:spPr>
          <a:xfrm>
            <a:off x="4583962" y="1877202"/>
            <a:ext cx="2878667" cy="748988"/>
          </a:xfrm>
          <a:prstGeom prst="rect">
            <a:avLst/>
          </a:prstGeom>
          <a:noFill/>
          <a:ln>
            <a:noFill/>
          </a:ln>
        </p:spPr>
        <p:txBody>
          <a:bodyPr wrap="square" rtlCol="0">
            <a:spAutoFit/>
          </a:bodyPr>
          <a:lstStyle/>
          <a:p>
            <a:pPr algn="ctr"/>
            <a:r>
              <a:rPr lang="en-US" altLang="zh-CN" sz="4267" dirty="0">
                <a:latin typeface="Times New Roman" panose="02020603050405020304" pitchFamily="18" charset="0"/>
                <a:cs typeface="Times New Roman" panose="02020603050405020304" pitchFamily="18" charset="0"/>
              </a:rPr>
              <a:t>Part three</a:t>
            </a:r>
            <a:endParaRPr lang="zh-CN" altLang="en-US" sz="4267" dirty="0">
              <a:latin typeface="Times New Roman" panose="02020603050405020304" pitchFamily="18" charset="0"/>
              <a:cs typeface="Times New Roman" panose="02020603050405020304" pitchFamily="18"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zh-CN" altLang="en-US" sz="3200" dirty="0">
                <a:latin typeface="+mn-ea"/>
              </a:rPr>
              <a:t>结果展示</a:t>
            </a:r>
          </a:p>
        </p:txBody>
      </p:sp>
      <p:grpSp>
        <p:nvGrpSpPr>
          <p:cNvPr id="6" name="组合 5"/>
          <p:cNvGrpSpPr/>
          <p:nvPr/>
        </p:nvGrpSpPr>
        <p:grpSpPr>
          <a:xfrm>
            <a:off x="3875314" y="2251696"/>
            <a:ext cx="4295964" cy="1064682"/>
            <a:chOff x="2906485" y="1688773"/>
            <a:chExt cx="3221972" cy="798513"/>
          </a:xfrm>
        </p:grpSpPr>
        <p:cxnSp>
          <p:nvCxnSpPr>
            <p:cNvPr id="7" name="肘形连接符 6"/>
            <p:cNvCxnSpPr>
              <a:cxnSpLocks/>
              <a:stCxn id="4" idx="3"/>
              <a:endCxn id="5" idx="3"/>
            </p:cNvCxnSpPr>
            <p:nvPr/>
          </p:nvCxnSpPr>
          <p:spPr>
            <a:xfrm>
              <a:off x="5596970" y="1688774"/>
              <a:ext cx="531487" cy="798512"/>
            </a:xfrm>
            <a:prstGeom prst="bentConnector3">
              <a:avLst>
                <a:gd name="adj1" fmla="val 132259"/>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688773"/>
              <a:ext cx="531486" cy="798513"/>
            </a:xfrm>
            <a:prstGeom prst="bentConnector3">
              <a:avLst>
                <a:gd name="adj1" fmla="val 132259"/>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358469"/>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02"/>
                                        <p:tgtEl>
                                          <p:spTgt spid="4"/>
                                        </p:tgtEl>
                                      </p:cBhvr>
                                    </p:animEffect>
                                  </p:childTnLst>
                                </p:cTn>
                              </p:par>
                            </p:childTnLst>
                          </p:cTn>
                        </p:par>
                        <p:par>
                          <p:cTn id="8" fill="hold">
                            <p:stCondLst>
                              <p:cond delay="1202"/>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901"/>
                                        <p:tgtEl>
                                          <p:spTgt spid="5"/>
                                        </p:tgtEl>
                                      </p:cBhvr>
                                    </p:animEffect>
                                  </p:childTnLst>
                                </p:cTn>
                              </p:par>
                            </p:childTnLst>
                          </p:cTn>
                        </p:par>
                        <p:par>
                          <p:cTn id="12" fill="hold">
                            <p:stCondLst>
                              <p:cond delay="2103"/>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102"/>
                                        <p:tgtEl>
                                          <p:spTgt spid="6"/>
                                        </p:tgtEl>
                                      </p:cBhvr>
                                    </p:animEffect>
                                  </p:childTnLst>
                                </p:cTn>
                              </p:par>
                            </p:childTnLst>
                          </p:cTn>
                        </p:par>
                        <p:par>
                          <p:cTn id="16" fill="hold">
                            <p:stCondLst>
                              <p:cond delay="4205"/>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1C0026-1939-4F6E-A8D9-9390C7465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09" y="1805305"/>
            <a:ext cx="3321806" cy="4351338"/>
          </a:xfrm>
          <a:prstGeom prst="rect">
            <a:avLst/>
          </a:prstGeom>
        </p:spPr>
      </p:pic>
      <p:sp>
        <p:nvSpPr>
          <p:cNvPr id="2" name="标题 1">
            <a:extLst>
              <a:ext uri="{FF2B5EF4-FFF2-40B4-BE49-F238E27FC236}">
                <a16:creationId xmlns:a16="http://schemas.microsoft.com/office/drawing/2014/main" id="{3AA3EABA-90FA-4658-8DB8-6106BD00A4DA}"/>
              </a:ext>
            </a:extLst>
          </p:cNvPr>
          <p:cNvSpPr>
            <a:spLocks noGrp="1"/>
          </p:cNvSpPr>
          <p:nvPr>
            <p:ph type="title"/>
          </p:nvPr>
        </p:nvSpPr>
        <p:spPr/>
        <p:txBody>
          <a:bodyPr/>
          <a:lstStyle/>
          <a:p>
            <a:r>
              <a:rPr lang="zh-CN" altLang="en-US" dirty="0"/>
              <a:t>图像裁剪</a:t>
            </a:r>
          </a:p>
        </p:txBody>
      </p:sp>
      <p:pic>
        <p:nvPicPr>
          <p:cNvPr id="5" name="内容占位符 4">
            <a:extLst>
              <a:ext uri="{FF2B5EF4-FFF2-40B4-BE49-F238E27FC236}">
                <a16:creationId xmlns:a16="http://schemas.microsoft.com/office/drawing/2014/main" id="{7ECB3C8D-B603-4FD5-B57B-D61C12E1F3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4574" y="1805305"/>
            <a:ext cx="3346741" cy="4351338"/>
          </a:xfrm>
        </p:spPr>
      </p:pic>
      <p:sp>
        <p:nvSpPr>
          <p:cNvPr id="8" name="文本框 7">
            <a:extLst>
              <a:ext uri="{FF2B5EF4-FFF2-40B4-BE49-F238E27FC236}">
                <a16:creationId xmlns:a16="http://schemas.microsoft.com/office/drawing/2014/main" id="{83BE6980-4D07-4274-B293-B6FEE562980C}"/>
              </a:ext>
            </a:extLst>
          </p:cNvPr>
          <p:cNvSpPr txBox="1"/>
          <p:nvPr/>
        </p:nvSpPr>
        <p:spPr>
          <a:xfrm>
            <a:off x="5831840" y="5233313"/>
            <a:ext cx="4442242" cy="923330"/>
          </a:xfrm>
          <a:prstGeom prst="rect">
            <a:avLst/>
          </a:prstGeom>
          <a:noFill/>
        </p:spPr>
        <p:txBody>
          <a:bodyPr wrap="none" rtlCol="0">
            <a:spAutoFit/>
          </a:bodyPr>
          <a:lstStyle/>
          <a:p>
            <a:r>
              <a:rPr lang="zh-CN" altLang="en-US" dirty="0"/>
              <a:t>带有</a:t>
            </a:r>
            <a:r>
              <a:rPr lang="en-US" altLang="zh-CN" dirty="0">
                <a:latin typeface="Times New Roman" panose="02020603050405020304" pitchFamily="18" charset="0"/>
                <a:cs typeface="Times New Roman" panose="02020603050405020304" pitchFamily="18" charset="0"/>
              </a:rPr>
              <a:t>seams</a:t>
            </a:r>
            <a:r>
              <a:rPr lang="zh-CN" altLang="en-US" dirty="0"/>
              <a:t>的动态结果展示（扩增和缩小）</a:t>
            </a:r>
            <a:endParaRPr lang="en-US" altLang="zh-CN" dirty="0"/>
          </a:p>
          <a:p>
            <a:r>
              <a:rPr lang="zh-CN" altLang="en-US" dirty="0"/>
              <a:t>为了显示结果，图片保持原尺寸</a:t>
            </a:r>
            <a:endParaRPr lang="en-US" altLang="zh-CN" dirty="0"/>
          </a:p>
          <a:p>
            <a:endParaRPr lang="zh-CN" altLang="en-US" dirty="0"/>
          </a:p>
        </p:txBody>
      </p:sp>
    </p:spTree>
    <p:extLst>
      <p:ext uri="{BB962C8B-B14F-4D97-AF65-F5344CB8AC3E}">
        <p14:creationId xmlns:p14="http://schemas.microsoft.com/office/powerpoint/2010/main" val="16308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BE7FF9A-146A-4611-A153-1222B27D99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656" y="1453387"/>
            <a:ext cx="3714941" cy="4877051"/>
          </a:xfrm>
          <a:prstGeom prst="rect">
            <a:avLst/>
          </a:prstGeom>
        </p:spPr>
      </p:pic>
      <p:sp>
        <p:nvSpPr>
          <p:cNvPr id="2" name="标题 1">
            <a:extLst>
              <a:ext uri="{FF2B5EF4-FFF2-40B4-BE49-F238E27FC236}">
                <a16:creationId xmlns:a16="http://schemas.microsoft.com/office/drawing/2014/main" id="{3AA3EABA-90FA-4658-8DB8-6106BD00A4DA}"/>
              </a:ext>
            </a:extLst>
          </p:cNvPr>
          <p:cNvSpPr>
            <a:spLocks noGrp="1"/>
          </p:cNvSpPr>
          <p:nvPr>
            <p:ph type="title"/>
          </p:nvPr>
        </p:nvSpPr>
        <p:spPr/>
        <p:txBody>
          <a:bodyPr/>
          <a:lstStyle/>
          <a:p>
            <a:r>
              <a:rPr lang="zh-CN" altLang="en-US" dirty="0"/>
              <a:t>图像消除</a:t>
            </a:r>
          </a:p>
        </p:txBody>
      </p:sp>
      <p:sp>
        <p:nvSpPr>
          <p:cNvPr id="8" name="文本框 7">
            <a:extLst>
              <a:ext uri="{FF2B5EF4-FFF2-40B4-BE49-F238E27FC236}">
                <a16:creationId xmlns:a16="http://schemas.microsoft.com/office/drawing/2014/main" id="{83BE6980-4D07-4274-B293-B6FEE562980C}"/>
              </a:ext>
            </a:extLst>
          </p:cNvPr>
          <p:cNvSpPr txBox="1"/>
          <p:nvPr/>
        </p:nvSpPr>
        <p:spPr>
          <a:xfrm>
            <a:off x="5902960" y="5618480"/>
            <a:ext cx="4264309" cy="369332"/>
          </a:xfrm>
          <a:prstGeom prst="rect">
            <a:avLst/>
          </a:prstGeom>
          <a:noFill/>
        </p:spPr>
        <p:txBody>
          <a:bodyPr wrap="none" rtlCol="0">
            <a:spAutoFit/>
          </a:bodyPr>
          <a:lstStyle/>
          <a:p>
            <a:r>
              <a:rPr lang="zh-CN" altLang="en-US" dirty="0"/>
              <a:t>带有</a:t>
            </a:r>
            <a:r>
              <a:rPr lang="en-US" altLang="zh-CN" dirty="0">
                <a:latin typeface="Times New Roman" panose="02020603050405020304" pitchFamily="18" charset="0"/>
                <a:cs typeface="Times New Roman" panose="02020603050405020304" pitchFamily="18" charset="0"/>
              </a:rPr>
              <a:t>seams</a:t>
            </a:r>
            <a:r>
              <a:rPr lang="zh-CN" altLang="en-US" dirty="0"/>
              <a:t>的动态结果展示（物品消除）</a:t>
            </a:r>
          </a:p>
        </p:txBody>
      </p:sp>
      <p:pic>
        <p:nvPicPr>
          <p:cNvPr id="9" name="图片 8">
            <a:extLst>
              <a:ext uri="{FF2B5EF4-FFF2-40B4-BE49-F238E27FC236}">
                <a16:creationId xmlns:a16="http://schemas.microsoft.com/office/drawing/2014/main" id="{945DF577-21CB-4398-947D-42E01E8E5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56" y="1523241"/>
            <a:ext cx="3645087" cy="4807197"/>
          </a:xfrm>
          <a:prstGeom prst="rect">
            <a:avLst/>
          </a:prstGeom>
        </p:spPr>
      </p:pic>
    </p:spTree>
    <p:extLst>
      <p:ext uri="{BB962C8B-B14F-4D97-AF65-F5344CB8AC3E}">
        <p14:creationId xmlns:p14="http://schemas.microsoft.com/office/powerpoint/2010/main" val="131037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7DC112A7-162E-4A56-9B84-CCB551DE59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325" y="1690688"/>
            <a:ext cx="3338869" cy="4351338"/>
          </a:xfrm>
        </p:spPr>
      </p:pic>
      <p:sp>
        <p:nvSpPr>
          <p:cNvPr id="2" name="标题 1">
            <a:extLst>
              <a:ext uri="{FF2B5EF4-FFF2-40B4-BE49-F238E27FC236}">
                <a16:creationId xmlns:a16="http://schemas.microsoft.com/office/drawing/2014/main" id="{3AA3EABA-90FA-4658-8DB8-6106BD00A4DA}"/>
              </a:ext>
            </a:extLst>
          </p:cNvPr>
          <p:cNvSpPr>
            <a:spLocks noGrp="1"/>
          </p:cNvSpPr>
          <p:nvPr>
            <p:ph type="title"/>
          </p:nvPr>
        </p:nvSpPr>
        <p:spPr/>
        <p:txBody>
          <a:bodyPr/>
          <a:lstStyle/>
          <a:p>
            <a:r>
              <a:rPr lang="zh-CN" altLang="en-US" dirty="0"/>
              <a:t>视频裁剪</a:t>
            </a:r>
          </a:p>
        </p:txBody>
      </p:sp>
      <p:sp>
        <p:nvSpPr>
          <p:cNvPr id="8" name="文本框 7">
            <a:extLst>
              <a:ext uri="{FF2B5EF4-FFF2-40B4-BE49-F238E27FC236}">
                <a16:creationId xmlns:a16="http://schemas.microsoft.com/office/drawing/2014/main" id="{83BE6980-4D07-4274-B293-B6FEE562980C}"/>
              </a:ext>
            </a:extLst>
          </p:cNvPr>
          <p:cNvSpPr txBox="1"/>
          <p:nvPr/>
        </p:nvSpPr>
        <p:spPr>
          <a:xfrm>
            <a:off x="5984240" y="4927600"/>
            <a:ext cx="3749744" cy="646331"/>
          </a:xfrm>
          <a:prstGeom prst="rect">
            <a:avLst/>
          </a:prstGeom>
          <a:noFill/>
        </p:spPr>
        <p:txBody>
          <a:bodyPr wrap="none" rtlCol="0">
            <a:spAutoFit/>
          </a:bodyPr>
          <a:lstStyle/>
          <a:p>
            <a:r>
              <a:rPr lang="zh-CN" altLang="en-US" dirty="0"/>
              <a:t>带有</a:t>
            </a:r>
            <a:r>
              <a:rPr lang="en-US" altLang="zh-CN" dirty="0">
                <a:latin typeface="Times New Roman" panose="02020603050405020304" pitchFamily="18" charset="0"/>
                <a:cs typeface="Times New Roman" panose="02020603050405020304" pitchFamily="18" charset="0"/>
              </a:rPr>
              <a:t>seams</a:t>
            </a:r>
            <a:r>
              <a:rPr lang="zh-CN" altLang="en-US" dirty="0"/>
              <a:t>的动态结果展示（缩小）</a:t>
            </a:r>
            <a:endParaRPr lang="en-US" altLang="zh-CN" dirty="0"/>
          </a:p>
          <a:p>
            <a:r>
              <a:rPr lang="en-US" altLang="zh-CN" dirty="0" err="1">
                <a:latin typeface="Times New Roman" panose="02020603050405020304" pitchFamily="18" charset="0"/>
                <a:cs typeface="Times New Roman" panose="02020603050405020304" pitchFamily="18" charset="0"/>
              </a:rPr>
              <a:t>PyQt</a:t>
            </a:r>
            <a:r>
              <a:rPr lang="zh-CN" altLang="en-US" dirty="0">
                <a:latin typeface="Times New Roman" panose="02020603050405020304" pitchFamily="18" charset="0"/>
                <a:cs typeface="Times New Roman" panose="02020603050405020304" pitchFamily="18" charset="0"/>
              </a:rPr>
              <a:t>目前只显示</a:t>
            </a:r>
            <a:r>
              <a:rPr lang="en-US" altLang="zh-CN" dirty="0">
                <a:latin typeface="Times New Roman" panose="02020603050405020304" pitchFamily="18" charset="0"/>
                <a:cs typeface="Times New Roman" panose="02020603050405020304" pitchFamily="18" charset="0"/>
              </a:rPr>
              <a:t>gif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071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Times New Roman" panose="02020603050405020304" pitchFamily="18" charset="0"/>
                <a:cs typeface="Times New Roman" panose="02020603050405020304" pitchFamily="18" charset="0"/>
              </a:rPr>
              <a:t>Part four</a:t>
            </a:r>
            <a:endParaRPr lang="zh-CN" altLang="en-US" sz="4267" dirty="0">
              <a:latin typeface="Times New Roman" panose="02020603050405020304" pitchFamily="18" charset="0"/>
              <a:cs typeface="Times New Roman" panose="02020603050405020304" pitchFamily="18"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zh-CN" altLang="en-US" sz="3200" dirty="0">
                <a:latin typeface="+mn-ea"/>
              </a:rPr>
              <a:t>总结与展望</a:t>
            </a: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6888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02"/>
                                        <p:tgtEl>
                                          <p:spTgt spid="4"/>
                                        </p:tgtEl>
                                      </p:cBhvr>
                                    </p:animEffect>
                                  </p:childTnLst>
                                </p:cTn>
                              </p:par>
                            </p:childTnLst>
                          </p:cTn>
                        </p:par>
                        <p:par>
                          <p:cTn id="8" fill="hold">
                            <p:stCondLst>
                              <p:cond delay="1202"/>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901"/>
                                        <p:tgtEl>
                                          <p:spTgt spid="5"/>
                                        </p:tgtEl>
                                      </p:cBhvr>
                                    </p:animEffect>
                                  </p:childTnLst>
                                </p:cTn>
                              </p:par>
                            </p:childTnLst>
                          </p:cTn>
                        </p:par>
                        <p:par>
                          <p:cTn id="12" fill="hold">
                            <p:stCondLst>
                              <p:cond delay="2103"/>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102"/>
                                        <p:tgtEl>
                                          <p:spTgt spid="6"/>
                                        </p:tgtEl>
                                      </p:cBhvr>
                                    </p:animEffect>
                                  </p:childTnLst>
                                </p:cTn>
                              </p:par>
                            </p:childTnLst>
                          </p:cTn>
                        </p:par>
                        <p:par>
                          <p:cTn id="16" fill="hold">
                            <p:stCondLst>
                              <p:cond delay="4205"/>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BAD7A-986B-475A-A860-12F3C3704721}"/>
              </a:ext>
            </a:extLst>
          </p:cNvPr>
          <p:cNvSpPr>
            <a:spLocks noGrp="1"/>
          </p:cNvSpPr>
          <p:nvPr>
            <p:ph type="title"/>
          </p:nvPr>
        </p:nvSpPr>
        <p:spPr/>
        <p:txBody>
          <a:bodyPr/>
          <a:lstStyle/>
          <a:p>
            <a:r>
              <a:rPr lang="zh-CN" altLang="en-US" dirty="0"/>
              <a:t>完成的任务</a:t>
            </a:r>
          </a:p>
        </p:txBody>
      </p:sp>
      <p:sp>
        <p:nvSpPr>
          <p:cNvPr id="3" name="内容占位符 2">
            <a:extLst>
              <a:ext uri="{FF2B5EF4-FFF2-40B4-BE49-F238E27FC236}">
                <a16:creationId xmlns:a16="http://schemas.microsoft.com/office/drawing/2014/main" id="{EFA46F96-988A-406D-BA78-628A8FF2CCC5}"/>
              </a:ext>
            </a:extLst>
          </p:cNvPr>
          <p:cNvSpPr>
            <a:spLocks noGrp="1"/>
          </p:cNvSpPr>
          <p:nvPr>
            <p:ph idx="1"/>
          </p:nvPr>
        </p:nvSpPr>
        <p:spPr/>
        <p:txBody>
          <a:bodyPr/>
          <a:lstStyle/>
          <a:p>
            <a:pPr marL="285750" indent="-285750">
              <a:lnSpc>
                <a:spcPct val="150000"/>
              </a:lnSpc>
            </a:pPr>
            <a:r>
              <a:rPr lang="zh-CN" altLang="en-US" dirty="0"/>
              <a:t>构建算法所需数据结构，独立实现了算法并应用算法到图像视频</a:t>
            </a:r>
            <a:endParaRPr lang="en-US" altLang="zh-CN" dirty="0"/>
          </a:p>
          <a:p>
            <a:pPr marL="285750" indent="-285750">
              <a:lnSpc>
                <a:spcPct val="150000"/>
              </a:lnSpc>
            </a:pPr>
            <a:r>
              <a:rPr lang="zh-CN" altLang="en-US" dirty="0"/>
              <a:t>在图像上完成物品移除任务</a:t>
            </a:r>
            <a:endParaRPr lang="en-US" altLang="zh-CN" dirty="0"/>
          </a:p>
          <a:p>
            <a:pPr marL="285750" indent="-285750">
              <a:lnSpc>
                <a:spcPct val="150000"/>
              </a:lnSpc>
            </a:pPr>
            <a:r>
              <a:rPr lang="zh-CN" altLang="en-US" dirty="0"/>
              <a:t>完成前端构建</a:t>
            </a:r>
          </a:p>
        </p:txBody>
      </p:sp>
    </p:spTree>
    <p:extLst>
      <p:ext uri="{BB962C8B-B14F-4D97-AF65-F5344CB8AC3E}">
        <p14:creationId xmlns:p14="http://schemas.microsoft.com/office/powerpoint/2010/main" val="1594672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extBox 2"/>
          <p:cNvSpPr txBox="1"/>
          <p:nvPr/>
        </p:nvSpPr>
        <p:spPr>
          <a:xfrm>
            <a:off x="4656667" y="2070076"/>
            <a:ext cx="2878667" cy="748988"/>
          </a:xfrm>
          <a:prstGeom prst="rect">
            <a:avLst/>
          </a:prstGeom>
          <a:noFill/>
          <a:ln>
            <a:noFill/>
          </a:ln>
        </p:spPr>
        <p:txBody>
          <a:bodyPr wrap="square" rtlCol="0">
            <a:spAutoFit/>
          </a:bodyPr>
          <a:lstStyle/>
          <a:p>
            <a:pPr algn="ctr"/>
            <a:r>
              <a:rPr lang="en-US" altLang="zh-CN" sz="4267" dirty="0">
                <a:latin typeface="Times New Roman" panose="02020603050405020304" pitchFamily="18" charset="0"/>
                <a:cs typeface="Times New Roman" panose="02020603050405020304" pitchFamily="18" charset="0"/>
              </a:rPr>
              <a:t>Part one</a:t>
            </a:r>
            <a:endParaRPr lang="zh-CN" altLang="en-US" sz="4267" dirty="0">
              <a:latin typeface="Times New Roman" panose="02020603050405020304" pitchFamily="18" charset="0"/>
              <a:cs typeface="Times New Roman" panose="02020603050405020304" pitchFamily="18" charset="0"/>
            </a:endParaRPr>
          </a:p>
        </p:txBody>
      </p:sp>
      <p:sp>
        <p:nvSpPr>
          <p:cNvPr id="5" name="矩形 4"/>
          <p:cNvSpPr/>
          <p:nvPr/>
        </p:nvSpPr>
        <p:spPr>
          <a:xfrm>
            <a:off x="3875314" y="3023989"/>
            <a:ext cx="4295964" cy="584775"/>
          </a:xfrm>
          <a:prstGeom prst="rect">
            <a:avLst/>
          </a:prstGeom>
          <a:ln>
            <a:noFill/>
          </a:ln>
        </p:spPr>
        <p:txBody>
          <a:bodyPr wrap="square">
            <a:spAutoFit/>
          </a:bodyPr>
          <a:lstStyle/>
          <a:p>
            <a:pPr algn="ctr"/>
            <a:r>
              <a:rPr lang="zh-CN" altLang="en-US" sz="3200" dirty="0">
                <a:latin typeface="+mn-ea"/>
              </a:rPr>
              <a:t>基本算法讲解</a:t>
            </a:r>
          </a:p>
        </p:txBody>
      </p:sp>
      <p:grpSp>
        <p:nvGrpSpPr>
          <p:cNvPr id="6" name="组合 5"/>
          <p:cNvGrpSpPr/>
          <p:nvPr/>
        </p:nvGrpSpPr>
        <p:grpSpPr>
          <a:xfrm>
            <a:off x="3875314" y="2444568"/>
            <a:ext cx="4295963" cy="871810"/>
            <a:chOff x="2906485" y="1833428"/>
            <a:chExt cx="3221971" cy="653859"/>
          </a:xfrm>
        </p:grpSpPr>
        <p:cxnSp>
          <p:nvCxnSpPr>
            <p:cNvPr id="7" name="肘形连接符 6"/>
            <p:cNvCxnSpPr>
              <a:cxnSpLocks/>
              <a:stCxn id="4" idx="3"/>
              <a:endCxn id="5" idx="3"/>
            </p:cNvCxnSpPr>
            <p:nvPr/>
          </p:nvCxnSpPr>
          <p:spPr>
            <a:xfrm>
              <a:off x="5651498" y="1833430"/>
              <a:ext cx="476958" cy="653857"/>
            </a:xfrm>
            <a:prstGeom prst="bentConnector3">
              <a:avLst>
                <a:gd name="adj1" fmla="val 135947"/>
              </a:avLst>
            </a:prstGeom>
            <a:ln>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8" name="肘形连接符 7"/>
            <p:cNvCxnSpPr>
              <a:cxnSpLocks/>
              <a:stCxn id="4" idx="1"/>
              <a:endCxn id="5" idx="1"/>
            </p:cNvCxnSpPr>
            <p:nvPr/>
          </p:nvCxnSpPr>
          <p:spPr>
            <a:xfrm rot="10800000" flipV="1">
              <a:off x="2906485" y="1833428"/>
              <a:ext cx="586014" cy="653856"/>
            </a:xfrm>
            <a:prstGeom prst="bentConnector3">
              <a:avLst>
                <a:gd name="adj1" fmla="val 129257"/>
              </a:avLst>
            </a:prstGeom>
            <a:ln>
              <a:solidFill>
                <a:srgbClr val="132E4A"/>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rot="960000" flipH="1">
            <a:off x="3558693" y="3510130"/>
            <a:ext cx="1053892" cy="1053892"/>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693439" y="3690256"/>
            <a:ext cx="2552199" cy="1414704"/>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388774" y="908721"/>
            <a:ext cx="2233591" cy="1238100"/>
          </a:xfrm>
          <a:prstGeom prst="line">
            <a:avLst/>
          </a:prstGeom>
          <a:ln w="9525">
            <a:solidFill>
              <a:srgbClr val="132E4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96201" y="1733013"/>
            <a:ext cx="893679" cy="495377"/>
          </a:xfrm>
          <a:prstGeom prst="line">
            <a:avLst/>
          </a:prstGeom>
          <a:ln w="12700">
            <a:solidFill>
              <a:srgbClr val="132E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250741"/>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02"/>
                                        <p:tgtEl>
                                          <p:spTgt spid="4"/>
                                        </p:tgtEl>
                                      </p:cBhvr>
                                    </p:animEffect>
                                  </p:childTnLst>
                                </p:cTn>
                              </p:par>
                            </p:childTnLst>
                          </p:cTn>
                        </p:par>
                        <p:par>
                          <p:cTn id="8" fill="hold">
                            <p:stCondLst>
                              <p:cond delay="1202"/>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901"/>
                                        <p:tgtEl>
                                          <p:spTgt spid="5"/>
                                        </p:tgtEl>
                                      </p:cBhvr>
                                    </p:animEffect>
                                  </p:childTnLst>
                                </p:cTn>
                              </p:par>
                            </p:childTnLst>
                          </p:cTn>
                        </p:par>
                        <p:par>
                          <p:cTn id="12" fill="hold">
                            <p:stCondLst>
                              <p:cond delay="2103"/>
                            </p:stCondLst>
                            <p:childTnLst>
                              <p:par>
                                <p:cTn id="13" presetID="21"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102"/>
                                        <p:tgtEl>
                                          <p:spTgt spid="6"/>
                                        </p:tgtEl>
                                      </p:cBhvr>
                                    </p:animEffect>
                                  </p:childTnLst>
                                </p:cTn>
                              </p:par>
                            </p:childTnLst>
                          </p:cTn>
                        </p:par>
                        <p:par>
                          <p:cTn id="16" fill="hold">
                            <p:stCondLst>
                              <p:cond delay="4205"/>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601"/>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601"/>
                                        <p:tgtEl>
                                          <p:spTgt spid="12"/>
                                        </p:tgtEl>
                                      </p:cBhvr>
                                    </p:animEffect>
                                  </p:childTnLst>
                                </p:cTn>
                              </p:par>
                              <p:par>
                                <p:cTn id="23" presetID="2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601"/>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60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BAD7A-986B-475A-A860-12F3C3704721}"/>
              </a:ext>
            </a:extLst>
          </p:cNvPr>
          <p:cNvSpPr>
            <a:spLocks noGrp="1"/>
          </p:cNvSpPr>
          <p:nvPr>
            <p:ph type="title"/>
          </p:nvPr>
        </p:nvSpPr>
        <p:spPr/>
        <p:txBody>
          <a:bodyPr/>
          <a:lstStyle/>
          <a:p>
            <a:r>
              <a:rPr lang="zh-CN" altLang="en-US" dirty="0"/>
              <a:t>改进的空间</a:t>
            </a:r>
          </a:p>
        </p:txBody>
      </p:sp>
      <p:sp>
        <p:nvSpPr>
          <p:cNvPr id="3" name="内容占位符 2">
            <a:extLst>
              <a:ext uri="{FF2B5EF4-FFF2-40B4-BE49-F238E27FC236}">
                <a16:creationId xmlns:a16="http://schemas.microsoft.com/office/drawing/2014/main" id="{EFA46F96-988A-406D-BA78-628A8FF2CCC5}"/>
              </a:ext>
            </a:extLst>
          </p:cNvPr>
          <p:cNvSpPr>
            <a:spLocks noGrp="1"/>
          </p:cNvSpPr>
          <p:nvPr>
            <p:ph idx="1"/>
          </p:nvPr>
        </p:nvSpPr>
        <p:spPr/>
        <p:txBody>
          <a:bodyPr/>
          <a:lstStyle/>
          <a:p>
            <a:pPr marL="285750" indent="-285750">
              <a:lnSpc>
                <a:spcPct val="150000"/>
              </a:lnSpc>
            </a:pPr>
            <a:r>
              <a:rPr lang="zh-CN" altLang="en-US" dirty="0"/>
              <a:t>算法时间复杂度较高</a:t>
            </a:r>
            <a:endParaRPr lang="en-US" altLang="zh-CN" dirty="0"/>
          </a:p>
          <a:p>
            <a:pPr marL="285750" indent="-285750">
              <a:lnSpc>
                <a:spcPct val="150000"/>
              </a:lnSpc>
            </a:pPr>
            <a:r>
              <a:rPr lang="zh-CN" altLang="en-US" dirty="0"/>
              <a:t>目前使用的能量函数较为单一</a:t>
            </a:r>
            <a:endParaRPr lang="en-US" altLang="zh-CN" dirty="0"/>
          </a:p>
        </p:txBody>
      </p:sp>
    </p:spTree>
    <p:extLst>
      <p:ext uri="{BB962C8B-B14F-4D97-AF65-F5344CB8AC3E}">
        <p14:creationId xmlns:p14="http://schemas.microsoft.com/office/powerpoint/2010/main" val="2502280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BAD7A-986B-475A-A860-12F3C370472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EFA46F96-988A-406D-BA78-628A8FF2CCC5}"/>
              </a:ext>
            </a:extLst>
          </p:cNvPr>
          <p:cNvSpPr>
            <a:spLocks noGrp="1"/>
          </p:cNvSpPr>
          <p:nvPr>
            <p:ph idx="1"/>
          </p:nvPr>
        </p:nvSpPr>
        <p:spPr/>
        <p:txBody>
          <a:bodyPr>
            <a:normAutofit fontScale="92500"/>
          </a:bodyPr>
          <a:lstStyle/>
          <a:p>
            <a:pPr marL="285750" indent="-285750">
              <a:lnSpc>
                <a:spcPct val="150000"/>
              </a:lnSpc>
            </a:pPr>
            <a:r>
              <a:rPr lang="en-US" altLang="zh-CN" dirty="0" err="1">
                <a:latin typeface="Times New Roman" panose="02020603050405020304" pitchFamily="18" charset="0"/>
                <a:cs typeface="Times New Roman" panose="02020603050405020304" pitchFamily="18" charset="0"/>
              </a:rPr>
              <a:t>Avidan</a:t>
            </a:r>
            <a:r>
              <a:rPr lang="en-US" altLang="zh-CN" dirty="0">
                <a:latin typeface="Times New Roman" panose="02020603050405020304" pitchFamily="18" charset="0"/>
                <a:cs typeface="Times New Roman" panose="02020603050405020304" pitchFamily="18" charset="0"/>
              </a:rPr>
              <a:t> S , Shamir A . Seam carving for content-aware image resizing[J]. ACM Transactions on Graphics, 2007, 26(3):10.</a:t>
            </a:r>
          </a:p>
          <a:p>
            <a:pPr marL="285750" indent="-285750">
              <a:lnSpc>
                <a:spcPct val="150000"/>
              </a:lnSpc>
            </a:pPr>
            <a:r>
              <a:rPr lang="en-US" altLang="zh-CN" dirty="0">
                <a:latin typeface="Times New Roman" panose="02020603050405020304" pitchFamily="18" charset="0"/>
                <a:cs typeface="Times New Roman" panose="02020603050405020304" pitchFamily="18" charset="0"/>
              </a:rPr>
              <a:t>Rubinstein M , Shamir A , </a:t>
            </a:r>
            <a:r>
              <a:rPr lang="en-US" altLang="zh-CN" dirty="0" err="1">
                <a:latin typeface="Times New Roman" panose="02020603050405020304" pitchFamily="18" charset="0"/>
                <a:cs typeface="Times New Roman" panose="02020603050405020304" pitchFamily="18" charset="0"/>
              </a:rPr>
              <a:t>Avidan</a:t>
            </a:r>
            <a:r>
              <a:rPr lang="en-US" altLang="zh-CN" dirty="0">
                <a:latin typeface="Times New Roman" panose="02020603050405020304" pitchFamily="18" charset="0"/>
                <a:cs typeface="Times New Roman" panose="02020603050405020304" pitchFamily="18" charset="0"/>
              </a:rPr>
              <a:t> S . Improved seam carving for video retargeting[J]. ACM Transactions on Graphics, 2008, 27(3):1.</a:t>
            </a:r>
          </a:p>
          <a:p>
            <a:pPr marL="285750" indent="-285750">
              <a:lnSpc>
                <a:spcPct val="150000"/>
              </a:lnSpc>
            </a:pPr>
            <a:r>
              <a:rPr lang="en-US" altLang="zh-CN" dirty="0">
                <a:latin typeface="Times New Roman" panose="02020603050405020304" pitchFamily="18" charset="0"/>
                <a:cs typeface="Times New Roman" panose="02020603050405020304" pitchFamily="18" charset="0"/>
              </a:rPr>
              <a:t>PPT</a:t>
            </a:r>
            <a:r>
              <a:rPr lang="zh-CN" altLang="en-US" dirty="0"/>
              <a:t>部分资料来源于</a:t>
            </a:r>
            <a:r>
              <a:rPr lang="en-US" altLang="zh-CN" dirty="0">
                <a:latin typeface="Times New Roman" panose="02020603050405020304" pitchFamily="18" charset="0"/>
                <a:cs typeface="Times New Roman" panose="02020603050405020304" pitchFamily="18" charset="0"/>
              </a:rPr>
              <a:t>http://www.faculty.idc.ac.il/arik/SCWeb/vidret/results/video_results.html</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154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67000">
              <a:srgbClr val="F0F1F3"/>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D6000263-E9DD-4AC7-A616-C0C246340DFE}"/>
              </a:ext>
            </a:extLst>
          </p:cNvPr>
          <p:cNvGrpSpPr/>
          <p:nvPr/>
        </p:nvGrpSpPr>
        <p:grpSpPr>
          <a:xfrm>
            <a:off x="4441371" y="1197161"/>
            <a:ext cx="7214459" cy="3836399"/>
            <a:chOff x="2663388" y="2198646"/>
            <a:chExt cx="7214459" cy="3836399"/>
          </a:xfrm>
        </p:grpSpPr>
        <p:sp>
          <p:nvSpPr>
            <p:cNvPr id="14" name="PA_文本框 11">
              <a:extLst>
                <a:ext uri="{FF2B5EF4-FFF2-40B4-BE49-F238E27FC236}">
                  <a16:creationId xmlns:a16="http://schemas.microsoft.com/office/drawing/2014/main" id="{EDB0BCC6-23B9-4791-B4EF-7E4FCE5305BE}"/>
                </a:ext>
              </a:extLst>
            </p:cNvPr>
            <p:cNvSpPr txBox="1"/>
            <p:nvPr>
              <p:custDataLst>
                <p:tags r:id="rId1"/>
              </p:custDataLst>
            </p:nvPr>
          </p:nvSpPr>
          <p:spPr>
            <a:xfrm>
              <a:off x="3367458" y="3537473"/>
              <a:ext cx="6366281" cy="1015663"/>
            </a:xfrm>
            <a:prstGeom prst="rect">
              <a:avLst/>
            </a:prstGeom>
            <a:noFill/>
          </p:spPr>
          <p:txBody>
            <a:bodyPr wrap="square" rtlCol="0">
              <a:spAutoFit/>
            </a:bodyPr>
            <a:lstStyle/>
            <a:p>
              <a:pPr algn="ctr"/>
              <a:r>
                <a:rPr lang="en-US" altLang="zh-CN" sz="6000" b="1" dirty="0">
                  <a:solidFill>
                    <a:srgbClr val="132E4A"/>
                  </a:solidFill>
                  <a:latin typeface="Times New Roman" panose="02020603050405020304" pitchFamily="18" charset="0"/>
                  <a:ea typeface="等线 Light" panose="02010600030101010101" pitchFamily="2" charset="-122"/>
                  <a:cs typeface="Times New Roman" panose="02020603050405020304" pitchFamily="18" charset="0"/>
                  <a:sym typeface="iekie-Weilaiti" panose="02010601030101010101" pitchFamily="2" charset="-128"/>
                </a:rPr>
                <a:t>Q&amp;A</a:t>
              </a:r>
              <a:endParaRPr lang="zh-CN" altLang="en-US" sz="6000" b="1" dirty="0">
                <a:solidFill>
                  <a:srgbClr val="132E4A"/>
                </a:solidFill>
                <a:latin typeface="Times New Roman" panose="02020603050405020304" pitchFamily="18" charset="0"/>
                <a:ea typeface="等线 Light" panose="02010600030101010101" pitchFamily="2" charset="-122"/>
                <a:cs typeface="Times New Roman" panose="02020603050405020304" pitchFamily="18" charset="0"/>
                <a:sym typeface="iekie-Weilaiti" panose="02010601030101010101" pitchFamily="2" charset="-128"/>
              </a:endParaRPr>
            </a:p>
          </p:txBody>
        </p:sp>
        <p:sp>
          <p:nvSpPr>
            <p:cNvPr id="15" name="PA_文本框 28">
              <a:extLst>
                <a:ext uri="{FF2B5EF4-FFF2-40B4-BE49-F238E27FC236}">
                  <a16:creationId xmlns:a16="http://schemas.microsoft.com/office/drawing/2014/main" id="{B437B00A-333C-46CF-947A-165C429D64BB}"/>
                </a:ext>
              </a:extLst>
            </p:cNvPr>
            <p:cNvSpPr txBox="1"/>
            <p:nvPr>
              <p:custDataLst>
                <p:tags r:id="rId2"/>
              </p:custDataLst>
            </p:nvPr>
          </p:nvSpPr>
          <p:spPr>
            <a:xfrm>
              <a:off x="2663388" y="4553136"/>
              <a:ext cx="7214459" cy="307777"/>
            </a:xfrm>
            <a:prstGeom prst="rect">
              <a:avLst/>
            </a:prstGeom>
            <a:noFill/>
          </p:spPr>
          <p:txBody>
            <a:bodyPr wrap="square" rtlCol="0">
              <a:spAutoFit/>
            </a:bodyPr>
            <a:lstStyle/>
            <a:p>
              <a:pPr lvl="0" algn="r" eaLnBrk="0" fontAlgn="base" hangingPunct="0">
                <a:spcBef>
                  <a:spcPct val="0"/>
                </a:spcBef>
                <a:spcAft>
                  <a:spcPct val="0"/>
                </a:spcAft>
              </a:pPr>
              <a:endParaRPr lang="en-US" altLang="zh-CN" sz="1400"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sp>
          <p:nvSpPr>
            <p:cNvPr id="16" name="PA_文本框 29">
              <a:extLst>
                <a:ext uri="{FF2B5EF4-FFF2-40B4-BE49-F238E27FC236}">
                  <a16:creationId xmlns:a16="http://schemas.microsoft.com/office/drawing/2014/main" id="{3D504F59-BEDB-4DA9-9210-81BA2501E694}"/>
                </a:ext>
              </a:extLst>
            </p:cNvPr>
            <p:cNvSpPr txBox="1"/>
            <p:nvPr>
              <p:custDataLst>
                <p:tags r:id="rId3"/>
              </p:custDataLst>
            </p:nvPr>
          </p:nvSpPr>
          <p:spPr>
            <a:xfrm>
              <a:off x="6894258" y="5569405"/>
              <a:ext cx="2931847" cy="465640"/>
            </a:xfrm>
            <a:prstGeom prst="rect">
              <a:avLst/>
            </a:prstGeom>
            <a:noFill/>
          </p:spPr>
          <p:txBody>
            <a:bodyPr wrap="square" rtlCol="0" anchor="ctr" anchorCtr="0">
              <a:spAutoFit/>
            </a:bodyPr>
            <a:lstStyle/>
            <a:p>
              <a:pPr algn="r">
                <a:lnSpc>
                  <a:spcPct val="150000"/>
                </a:lnSpc>
              </a:pPr>
              <a:endParaRPr lang="en-US" altLang="zh-CN" dirty="0">
                <a:solidFill>
                  <a:srgbClr val="132E4A"/>
                </a:solidFill>
                <a:effectLst/>
                <a:latin typeface="+mn-ea"/>
                <a:sym typeface="iekie-Weilaiti" panose="02010601030101010101" pitchFamily="2" charset="-128"/>
              </a:endParaRPr>
            </a:p>
          </p:txBody>
        </p:sp>
        <p:sp>
          <p:nvSpPr>
            <p:cNvPr id="17" name="PA_文本框 11">
              <a:extLst>
                <a:ext uri="{FF2B5EF4-FFF2-40B4-BE49-F238E27FC236}">
                  <a16:creationId xmlns:a16="http://schemas.microsoft.com/office/drawing/2014/main" id="{15144238-EF41-4A3E-89DB-603B09422A17}"/>
                </a:ext>
              </a:extLst>
            </p:cNvPr>
            <p:cNvSpPr txBox="1"/>
            <p:nvPr>
              <p:custDataLst>
                <p:tags r:id="rId4"/>
              </p:custDataLst>
            </p:nvPr>
          </p:nvSpPr>
          <p:spPr>
            <a:xfrm>
              <a:off x="9641374" y="2198646"/>
              <a:ext cx="184731" cy="1569660"/>
            </a:xfrm>
            <a:prstGeom prst="rect">
              <a:avLst/>
            </a:prstGeom>
            <a:noFill/>
          </p:spPr>
          <p:txBody>
            <a:bodyPr wrap="none" rtlCol="0">
              <a:spAutoFit/>
            </a:bodyPr>
            <a:lstStyle/>
            <a:p>
              <a:pPr algn="r"/>
              <a:endParaRPr lang="zh-CN" altLang="en-US" sz="9600" dirty="0">
                <a:solidFill>
                  <a:srgbClr val="132E4A"/>
                </a:solidFill>
                <a:latin typeface="等线 Light" panose="02010600030101010101" pitchFamily="2" charset="-122"/>
                <a:ea typeface="等线 Light" panose="02010600030101010101" pitchFamily="2" charset="-122"/>
                <a:sym typeface="iekie-Weilaiti" panose="02010601030101010101" pitchFamily="2" charset="-128"/>
              </a:endParaRPr>
            </a:p>
          </p:txBody>
        </p:sp>
      </p:grpSp>
    </p:spTree>
    <p:extLst>
      <p:ext uri="{BB962C8B-B14F-4D97-AF65-F5344CB8AC3E}">
        <p14:creationId xmlns:p14="http://schemas.microsoft.com/office/powerpoint/2010/main" val="3081956865"/>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3"/>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A Seam</a:t>
            </a:r>
          </a:p>
        </p:txBody>
      </p:sp>
      <p:sp>
        <p:nvSpPr>
          <p:cNvPr id="1030" name="Rectangle 9"/>
          <p:cNvSpPr>
            <a:spLocks noChangeArrowheads="1"/>
          </p:cNvSpPr>
          <p:nvPr/>
        </p:nvSpPr>
        <p:spPr bwMode="auto">
          <a:xfrm>
            <a:off x="2514601" y="2705101"/>
            <a:ext cx="3362325" cy="22193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graphicFrame>
        <p:nvGraphicFramePr>
          <p:cNvPr id="1026" name="Object 12"/>
          <p:cNvGraphicFramePr>
            <a:graphicFrameLocks noChangeAspect="1"/>
          </p:cNvGraphicFramePr>
          <p:nvPr/>
        </p:nvGraphicFramePr>
        <p:xfrm>
          <a:off x="2528888" y="2730501"/>
          <a:ext cx="3314700" cy="2162175"/>
        </p:xfrm>
        <a:graphic>
          <a:graphicData uri="http://schemas.openxmlformats.org/presentationml/2006/ole">
            <mc:AlternateContent xmlns:mc="http://schemas.openxmlformats.org/markup-compatibility/2006">
              <mc:Choice xmlns:v="urn:schemas-microsoft-com:vml" Requires="v">
                <p:oleObj spid="_x0000_s1044" name="Photo Editor Photo" r:id="rId4" imgW="4382112" imgH="2857899" progId="MSPhotoEd.3">
                  <p:embed/>
                </p:oleObj>
              </mc:Choice>
              <mc:Fallback>
                <p:oleObj name="Photo Editor Photo" r:id="rId4" imgW="4382112" imgH="2857899" progId="MSPhotoEd.3">
                  <p:embed/>
                  <p:pic>
                    <p:nvPicPr>
                      <p:cNvPr id="1026"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888" y="2730501"/>
                        <a:ext cx="3314700" cy="2162175"/>
                      </a:xfrm>
                      <a:prstGeom prst="rect">
                        <a:avLst/>
                      </a:prstGeom>
                      <a:noFill/>
                      <a:ln>
                        <a:noFill/>
                      </a:ln>
                      <a:effectLst/>
                      <a:extLst>
                        <a:ext uri="{909E8E84-426E-40DD-AFC4-6F175D3DCCD1}">
                          <a14:hiddenFill xmlns:a14="http://schemas.microsoft.com/office/drawing/2010/main">
                            <a:solidFill>
                              <a:srgbClr val="00FFFF">
                                <a:alpha val="39999"/>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31" name="Group 21"/>
          <p:cNvGrpSpPr>
            <a:grpSpLocks/>
          </p:cNvGrpSpPr>
          <p:nvPr/>
        </p:nvGrpSpPr>
        <p:grpSpPr bwMode="auto">
          <a:xfrm>
            <a:off x="3810000" y="1905000"/>
            <a:ext cx="6248400" cy="3505200"/>
            <a:chOff x="1440" y="960"/>
            <a:chExt cx="3936" cy="2208"/>
          </a:xfrm>
        </p:grpSpPr>
        <p:sp>
          <p:nvSpPr>
            <p:cNvPr id="1032" name="Rectangle 16"/>
            <p:cNvSpPr>
              <a:spLocks noChangeArrowheads="1"/>
            </p:cNvSpPr>
            <p:nvPr/>
          </p:nvSpPr>
          <p:spPr bwMode="auto">
            <a:xfrm>
              <a:off x="1440" y="1920"/>
              <a:ext cx="432" cy="4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1033" name="Line 17"/>
            <p:cNvSpPr>
              <a:spLocks noChangeShapeType="1"/>
            </p:cNvSpPr>
            <p:nvPr/>
          </p:nvSpPr>
          <p:spPr bwMode="auto">
            <a:xfrm flipV="1">
              <a:off x="1440" y="960"/>
              <a:ext cx="1824"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4" name="Line 18"/>
            <p:cNvSpPr>
              <a:spLocks noChangeShapeType="1"/>
            </p:cNvSpPr>
            <p:nvPr/>
          </p:nvSpPr>
          <p:spPr bwMode="auto">
            <a:xfrm>
              <a:off x="1440" y="2400"/>
              <a:ext cx="182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5" name="Line 19"/>
            <p:cNvSpPr>
              <a:spLocks noChangeShapeType="1"/>
            </p:cNvSpPr>
            <p:nvPr/>
          </p:nvSpPr>
          <p:spPr bwMode="auto">
            <a:xfrm flipV="1">
              <a:off x="1872" y="960"/>
              <a:ext cx="3504"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6" name="Line 20"/>
            <p:cNvSpPr>
              <a:spLocks noChangeShapeType="1"/>
            </p:cNvSpPr>
            <p:nvPr/>
          </p:nvSpPr>
          <p:spPr bwMode="auto">
            <a:xfrm>
              <a:off x="1872" y="2400"/>
              <a:ext cx="350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27" name="Object 15"/>
            <p:cNvGraphicFramePr>
              <a:graphicFrameLocks noChangeAspect="1"/>
            </p:cNvGraphicFramePr>
            <p:nvPr/>
          </p:nvGraphicFramePr>
          <p:xfrm>
            <a:off x="3264" y="960"/>
            <a:ext cx="2108" cy="2208"/>
          </p:xfrm>
          <a:graphic>
            <a:graphicData uri="http://schemas.openxmlformats.org/presentationml/2006/ole">
              <mc:AlternateContent xmlns:mc="http://schemas.openxmlformats.org/markup-compatibility/2006">
                <mc:Choice xmlns:v="urn:schemas-microsoft-com:vml" Requires="v">
                  <p:oleObj spid="_x0000_s1045" name="Photo Editor Photo" r:id="rId6" imgW="3400900" imgH="3561905" progId="MSPhotoEd.3">
                    <p:embed/>
                  </p:oleObj>
                </mc:Choice>
                <mc:Fallback>
                  <p:oleObj name="Photo Editor Photo" r:id="rId6" imgW="3400900" imgH="3561905" progId="MSPhotoEd.3">
                    <p:embed/>
                    <p:pic>
                      <p:nvPicPr>
                        <p:cNvPr id="1027"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4" y="960"/>
                          <a:ext cx="2108" cy="22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FFFF">
                                  <a:alpha val="39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79860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15" descr="bicycl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2457450"/>
            <a:ext cx="4381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4"/>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Finding the Seam?</a:t>
            </a:r>
          </a:p>
        </p:txBody>
      </p:sp>
      <p:sp>
        <p:nvSpPr>
          <p:cNvPr id="41994" name="Freeform 10"/>
          <p:cNvSpPr>
            <a:spLocks/>
          </p:cNvSpPr>
          <p:nvPr/>
        </p:nvSpPr>
        <p:spPr bwMode="auto">
          <a:xfrm>
            <a:off x="6494463" y="2455863"/>
            <a:ext cx="811212" cy="2843212"/>
          </a:xfrm>
          <a:custGeom>
            <a:avLst/>
            <a:gdLst>
              <a:gd name="T0" fmla="*/ 0 w 511"/>
              <a:gd name="T1" fmla="*/ 0 h 1791"/>
              <a:gd name="T2" fmla="*/ 277 w 511"/>
              <a:gd name="T3" fmla="*/ 223 h 1791"/>
              <a:gd name="T4" fmla="*/ 487 w 511"/>
              <a:gd name="T5" fmla="*/ 355 h 1791"/>
              <a:gd name="T6" fmla="*/ 169 w 511"/>
              <a:gd name="T7" fmla="*/ 547 h 1791"/>
              <a:gd name="T8" fmla="*/ 397 w 511"/>
              <a:gd name="T9" fmla="*/ 841 h 1791"/>
              <a:gd name="T10" fmla="*/ 367 w 511"/>
              <a:gd name="T11" fmla="*/ 997 h 1791"/>
              <a:gd name="T12" fmla="*/ 493 w 511"/>
              <a:gd name="T13" fmla="*/ 1339 h 1791"/>
              <a:gd name="T14" fmla="*/ 261 w 511"/>
              <a:gd name="T15" fmla="*/ 1669 h 1791"/>
              <a:gd name="T16" fmla="*/ 42 w 511"/>
              <a:gd name="T17" fmla="*/ 1791 h 17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1"/>
              <a:gd name="T28" fmla="*/ 0 h 1791"/>
              <a:gd name="T29" fmla="*/ 511 w 511"/>
              <a:gd name="T30" fmla="*/ 1791 h 17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1" h="1791">
                <a:moveTo>
                  <a:pt x="0" y="0"/>
                </a:moveTo>
                <a:cubicBezTo>
                  <a:pt x="46" y="37"/>
                  <a:pt x="196" y="164"/>
                  <a:pt x="277" y="223"/>
                </a:cubicBezTo>
                <a:cubicBezTo>
                  <a:pt x="358" y="282"/>
                  <a:pt x="505" y="301"/>
                  <a:pt x="487" y="355"/>
                </a:cubicBezTo>
                <a:cubicBezTo>
                  <a:pt x="469" y="409"/>
                  <a:pt x="184" y="466"/>
                  <a:pt x="169" y="547"/>
                </a:cubicBezTo>
                <a:cubicBezTo>
                  <a:pt x="154" y="628"/>
                  <a:pt x="364" y="766"/>
                  <a:pt x="397" y="841"/>
                </a:cubicBezTo>
                <a:cubicBezTo>
                  <a:pt x="430" y="916"/>
                  <a:pt x="351" y="914"/>
                  <a:pt x="367" y="997"/>
                </a:cubicBezTo>
                <a:cubicBezTo>
                  <a:pt x="383" y="1080"/>
                  <a:pt x="511" y="1227"/>
                  <a:pt x="493" y="1339"/>
                </a:cubicBezTo>
                <a:cubicBezTo>
                  <a:pt x="475" y="1451"/>
                  <a:pt x="336" y="1594"/>
                  <a:pt x="261" y="1669"/>
                </a:cubicBezTo>
                <a:cubicBezTo>
                  <a:pt x="186" y="1744"/>
                  <a:pt x="87" y="1766"/>
                  <a:pt x="42" y="1791"/>
                </a:cubicBezTo>
              </a:path>
            </a:pathLst>
          </a:custGeom>
          <a:noFill/>
          <a:ln w="381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41995" name="Freeform 11"/>
          <p:cNvSpPr>
            <a:spLocks/>
          </p:cNvSpPr>
          <p:nvPr/>
        </p:nvSpPr>
        <p:spPr bwMode="auto">
          <a:xfrm>
            <a:off x="4562476" y="2446339"/>
            <a:ext cx="760413" cy="2859087"/>
          </a:xfrm>
          <a:custGeom>
            <a:avLst/>
            <a:gdLst>
              <a:gd name="T0" fmla="*/ 0 w 479"/>
              <a:gd name="T1" fmla="*/ 0 h 1801"/>
              <a:gd name="T2" fmla="*/ 18 w 479"/>
              <a:gd name="T3" fmla="*/ 463 h 1801"/>
              <a:gd name="T4" fmla="*/ 96 w 479"/>
              <a:gd name="T5" fmla="*/ 823 h 1801"/>
              <a:gd name="T6" fmla="*/ 390 w 479"/>
              <a:gd name="T7" fmla="*/ 907 h 1801"/>
              <a:gd name="T8" fmla="*/ 474 w 479"/>
              <a:gd name="T9" fmla="*/ 1147 h 1801"/>
              <a:gd name="T10" fmla="*/ 420 w 479"/>
              <a:gd name="T11" fmla="*/ 1387 h 1801"/>
              <a:gd name="T12" fmla="*/ 378 w 479"/>
              <a:gd name="T13" fmla="*/ 1549 h 1801"/>
              <a:gd name="T14" fmla="*/ 444 w 479"/>
              <a:gd name="T15" fmla="*/ 1801 h 1801"/>
              <a:gd name="T16" fmla="*/ 0 60000 65536"/>
              <a:gd name="T17" fmla="*/ 0 60000 65536"/>
              <a:gd name="T18" fmla="*/ 0 60000 65536"/>
              <a:gd name="T19" fmla="*/ 0 60000 65536"/>
              <a:gd name="T20" fmla="*/ 0 60000 65536"/>
              <a:gd name="T21" fmla="*/ 0 60000 65536"/>
              <a:gd name="T22" fmla="*/ 0 60000 65536"/>
              <a:gd name="T23" fmla="*/ 0 60000 65536"/>
              <a:gd name="T24" fmla="*/ 0 w 479"/>
              <a:gd name="T25" fmla="*/ 0 h 1801"/>
              <a:gd name="T26" fmla="*/ 479 w 479"/>
              <a:gd name="T27" fmla="*/ 1801 h 18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9" h="1801">
                <a:moveTo>
                  <a:pt x="0" y="0"/>
                </a:moveTo>
                <a:cubicBezTo>
                  <a:pt x="3" y="77"/>
                  <a:pt x="2" y="326"/>
                  <a:pt x="18" y="463"/>
                </a:cubicBezTo>
                <a:cubicBezTo>
                  <a:pt x="34" y="600"/>
                  <a:pt x="34" y="749"/>
                  <a:pt x="96" y="823"/>
                </a:cubicBezTo>
                <a:cubicBezTo>
                  <a:pt x="158" y="897"/>
                  <a:pt x="327" y="853"/>
                  <a:pt x="390" y="907"/>
                </a:cubicBezTo>
                <a:cubicBezTo>
                  <a:pt x="453" y="961"/>
                  <a:pt x="469" y="1067"/>
                  <a:pt x="474" y="1147"/>
                </a:cubicBezTo>
                <a:cubicBezTo>
                  <a:pt x="479" y="1227"/>
                  <a:pt x="436" y="1320"/>
                  <a:pt x="420" y="1387"/>
                </a:cubicBezTo>
                <a:cubicBezTo>
                  <a:pt x="404" y="1454"/>
                  <a:pt x="374" y="1480"/>
                  <a:pt x="378" y="1549"/>
                </a:cubicBezTo>
                <a:cubicBezTo>
                  <a:pt x="382" y="1618"/>
                  <a:pt x="430" y="1749"/>
                  <a:pt x="444" y="1801"/>
                </a:cubicBezTo>
              </a:path>
            </a:pathLst>
          </a:custGeom>
          <a:noFill/>
          <a:ln w="381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41996" name="Freeform 12"/>
          <p:cNvSpPr>
            <a:spLocks/>
          </p:cNvSpPr>
          <p:nvPr/>
        </p:nvSpPr>
        <p:spPr bwMode="auto">
          <a:xfrm>
            <a:off x="5680076" y="2466975"/>
            <a:ext cx="568325" cy="2876550"/>
          </a:xfrm>
          <a:custGeom>
            <a:avLst/>
            <a:gdLst>
              <a:gd name="T0" fmla="*/ 304 w 358"/>
              <a:gd name="T1" fmla="*/ 0 h 1812"/>
              <a:gd name="T2" fmla="*/ 292 w 358"/>
              <a:gd name="T3" fmla="*/ 378 h 1812"/>
              <a:gd name="T4" fmla="*/ 178 w 358"/>
              <a:gd name="T5" fmla="*/ 468 h 1812"/>
              <a:gd name="T6" fmla="*/ 208 w 358"/>
              <a:gd name="T7" fmla="*/ 558 h 1812"/>
              <a:gd name="T8" fmla="*/ 22 w 358"/>
              <a:gd name="T9" fmla="*/ 1032 h 1812"/>
              <a:gd name="T10" fmla="*/ 76 w 358"/>
              <a:gd name="T11" fmla="*/ 1272 h 1812"/>
              <a:gd name="T12" fmla="*/ 40 w 358"/>
              <a:gd name="T13" fmla="*/ 1362 h 1812"/>
              <a:gd name="T14" fmla="*/ 298 w 358"/>
              <a:gd name="T15" fmla="*/ 1680 h 1812"/>
              <a:gd name="T16" fmla="*/ 358 w 358"/>
              <a:gd name="T17" fmla="*/ 1812 h 18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8"/>
              <a:gd name="T28" fmla="*/ 0 h 1812"/>
              <a:gd name="T29" fmla="*/ 358 w 358"/>
              <a:gd name="T30" fmla="*/ 1812 h 18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8" h="1812">
                <a:moveTo>
                  <a:pt x="304" y="0"/>
                </a:moveTo>
                <a:cubicBezTo>
                  <a:pt x="302" y="63"/>
                  <a:pt x="313" y="300"/>
                  <a:pt x="292" y="378"/>
                </a:cubicBezTo>
                <a:cubicBezTo>
                  <a:pt x="271" y="456"/>
                  <a:pt x="192" y="438"/>
                  <a:pt x="178" y="468"/>
                </a:cubicBezTo>
                <a:cubicBezTo>
                  <a:pt x="164" y="498"/>
                  <a:pt x="234" y="464"/>
                  <a:pt x="208" y="558"/>
                </a:cubicBezTo>
                <a:cubicBezTo>
                  <a:pt x="182" y="652"/>
                  <a:pt x="44" y="913"/>
                  <a:pt x="22" y="1032"/>
                </a:cubicBezTo>
                <a:cubicBezTo>
                  <a:pt x="0" y="1151"/>
                  <a:pt x="73" y="1217"/>
                  <a:pt x="76" y="1272"/>
                </a:cubicBezTo>
                <a:cubicBezTo>
                  <a:pt x="79" y="1327"/>
                  <a:pt x="3" y="1294"/>
                  <a:pt x="40" y="1362"/>
                </a:cubicBezTo>
                <a:cubicBezTo>
                  <a:pt x="77" y="1430"/>
                  <a:pt x="245" y="1605"/>
                  <a:pt x="298" y="1680"/>
                </a:cubicBezTo>
                <a:cubicBezTo>
                  <a:pt x="351" y="1755"/>
                  <a:pt x="346" y="1785"/>
                  <a:pt x="358" y="1812"/>
                </a:cubicBezTo>
              </a:path>
            </a:pathLst>
          </a:custGeom>
          <a:noFill/>
          <a:ln w="381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Tree>
    <p:extLst>
      <p:ext uri="{BB962C8B-B14F-4D97-AF65-F5344CB8AC3E}">
        <p14:creationId xmlns:p14="http://schemas.microsoft.com/office/powerpoint/2010/main" val="29961106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994"/>
                                        </p:tgtEl>
                                        <p:attrNameLst>
                                          <p:attrName>style.visibility</p:attrName>
                                        </p:attrNameLst>
                                      </p:cBhvr>
                                      <p:to>
                                        <p:strVal val="visible"/>
                                      </p:to>
                                    </p:set>
                                    <p:animEffect transition="in" filter="wipe(up)">
                                      <p:cBhvr>
                                        <p:cTn id="7" dur="500"/>
                                        <p:tgtEl>
                                          <p:spTgt spid="4199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1996"/>
                                        </p:tgtEl>
                                        <p:attrNameLst>
                                          <p:attrName>style.visibility</p:attrName>
                                        </p:attrNameLst>
                                      </p:cBhvr>
                                      <p:to>
                                        <p:strVal val="visible"/>
                                      </p:to>
                                    </p:set>
                                    <p:animEffect transition="in" filter="wipe(up)">
                                      <p:cBhvr>
                                        <p:cTn id="10" dur="500"/>
                                        <p:tgtEl>
                                          <p:spTgt spid="4199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1995"/>
                                        </p:tgtEl>
                                        <p:attrNameLst>
                                          <p:attrName>style.visibility</p:attrName>
                                        </p:attrNameLst>
                                      </p:cBhvr>
                                      <p:to>
                                        <p:strVal val="visible"/>
                                      </p:to>
                                    </p:set>
                                    <p:animEffect transition="in" filter="wipe(up)">
                                      <p:cBhvr>
                                        <p:cTn id="13" dur="500"/>
                                        <p:tgtEl>
                                          <p:spTgt spid="41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4" grpId="0" animBg="1"/>
      <p:bldP spid="41995" grpId="0" animBg="1"/>
      <p:bldP spid="419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25" descr="bicycl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0" y="2459038"/>
            <a:ext cx="4381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9" descr="small_bike_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2459039"/>
            <a:ext cx="4381500"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The Optimal Seam</a:t>
            </a:r>
          </a:p>
        </p:txBody>
      </p:sp>
      <p:sp>
        <p:nvSpPr>
          <p:cNvPr id="3080" name="Freeform 11"/>
          <p:cNvSpPr>
            <a:spLocks/>
          </p:cNvSpPr>
          <p:nvPr/>
        </p:nvSpPr>
        <p:spPr bwMode="auto">
          <a:xfrm>
            <a:off x="5683250" y="2497139"/>
            <a:ext cx="571500" cy="2860675"/>
          </a:xfrm>
          <a:custGeom>
            <a:avLst/>
            <a:gdLst>
              <a:gd name="T0" fmla="*/ 284 w 360"/>
              <a:gd name="T1" fmla="*/ 0 h 1802"/>
              <a:gd name="T2" fmla="*/ 278 w 360"/>
              <a:gd name="T3" fmla="*/ 60 h 1802"/>
              <a:gd name="T4" fmla="*/ 284 w 360"/>
              <a:gd name="T5" fmla="*/ 84 h 1802"/>
              <a:gd name="T6" fmla="*/ 296 w 360"/>
              <a:gd name="T7" fmla="*/ 102 h 1802"/>
              <a:gd name="T8" fmla="*/ 314 w 360"/>
              <a:gd name="T9" fmla="*/ 198 h 1802"/>
              <a:gd name="T10" fmla="*/ 296 w 360"/>
              <a:gd name="T11" fmla="*/ 264 h 1802"/>
              <a:gd name="T12" fmla="*/ 290 w 360"/>
              <a:gd name="T13" fmla="*/ 360 h 1802"/>
              <a:gd name="T14" fmla="*/ 254 w 360"/>
              <a:gd name="T15" fmla="*/ 384 h 1802"/>
              <a:gd name="T16" fmla="*/ 176 w 360"/>
              <a:gd name="T17" fmla="*/ 468 h 1802"/>
              <a:gd name="T18" fmla="*/ 212 w 360"/>
              <a:gd name="T19" fmla="*/ 522 h 1802"/>
              <a:gd name="T20" fmla="*/ 182 w 360"/>
              <a:gd name="T21" fmla="*/ 654 h 1802"/>
              <a:gd name="T22" fmla="*/ 110 w 360"/>
              <a:gd name="T23" fmla="*/ 834 h 1802"/>
              <a:gd name="T24" fmla="*/ 98 w 360"/>
              <a:gd name="T25" fmla="*/ 888 h 1802"/>
              <a:gd name="T26" fmla="*/ 80 w 360"/>
              <a:gd name="T27" fmla="*/ 954 h 1802"/>
              <a:gd name="T28" fmla="*/ 62 w 360"/>
              <a:gd name="T29" fmla="*/ 972 h 1802"/>
              <a:gd name="T30" fmla="*/ 38 w 360"/>
              <a:gd name="T31" fmla="*/ 1008 h 1802"/>
              <a:gd name="T32" fmla="*/ 14 w 360"/>
              <a:gd name="T33" fmla="*/ 1074 h 1802"/>
              <a:gd name="T34" fmla="*/ 8 w 360"/>
              <a:gd name="T35" fmla="*/ 1104 h 1802"/>
              <a:gd name="T36" fmla="*/ 2 w 360"/>
              <a:gd name="T37" fmla="*/ 1122 h 1802"/>
              <a:gd name="T38" fmla="*/ 26 w 360"/>
              <a:gd name="T39" fmla="*/ 1158 h 1802"/>
              <a:gd name="T40" fmla="*/ 32 w 360"/>
              <a:gd name="T41" fmla="*/ 1188 h 1802"/>
              <a:gd name="T42" fmla="*/ 44 w 360"/>
              <a:gd name="T43" fmla="*/ 1206 h 1802"/>
              <a:gd name="T44" fmla="*/ 62 w 360"/>
              <a:gd name="T45" fmla="*/ 1284 h 1802"/>
              <a:gd name="T46" fmla="*/ 56 w 360"/>
              <a:gd name="T47" fmla="*/ 1320 h 1802"/>
              <a:gd name="T48" fmla="*/ 38 w 360"/>
              <a:gd name="T49" fmla="*/ 1332 h 1802"/>
              <a:gd name="T50" fmla="*/ 44 w 360"/>
              <a:gd name="T51" fmla="*/ 1356 h 1802"/>
              <a:gd name="T52" fmla="*/ 98 w 360"/>
              <a:gd name="T53" fmla="*/ 1434 h 1802"/>
              <a:gd name="T54" fmla="*/ 146 w 360"/>
              <a:gd name="T55" fmla="*/ 1500 h 1802"/>
              <a:gd name="T56" fmla="*/ 206 w 360"/>
              <a:gd name="T57" fmla="*/ 1566 h 1802"/>
              <a:gd name="T58" fmla="*/ 272 w 360"/>
              <a:gd name="T59" fmla="*/ 1644 h 1802"/>
              <a:gd name="T60" fmla="*/ 350 w 360"/>
              <a:gd name="T61" fmla="*/ 1722 h 1802"/>
              <a:gd name="T62" fmla="*/ 344 w 360"/>
              <a:gd name="T63" fmla="*/ 1800 h 1802"/>
              <a:gd name="T64" fmla="*/ 350 w 360"/>
              <a:gd name="T65" fmla="*/ 1800 h 18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0"/>
              <a:gd name="T100" fmla="*/ 0 h 1802"/>
              <a:gd name="T101" fmla="*/ 360 w 360"/>
              <a:gd name="T102" fmla="*/ 1802 h 18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0" h="1802">
                <a:moveTo>
                  <a:pt x="284" y="0"/>
                </a:moveTo>
                <a:cubicBezTo>
                  <a:pt x="276" y="34"/>
                  <a:pt x="259" y="31"/>
                  <a:pt x="278" y="60"/>
                </a:cubicBezTo>
                <a:cubicBezTo>
                  <a:pt x="280" y="68"/>
                  <a:pt x="281" y="76"/>
                  <a:pt x="284" y="84"/>
                </a:cubicBezTo>
                <a:cubicBezTo>
                  <a:pt x="287" y="91"/>
                  <a:pt x="294" y="95"/>
                  <a:pt x="296" y="102"/>
                </a:cubicBezTo>
                <a:cubicBezTo>
                  <a:pt x="306" y="133"/>
                  <a:pt x="304" y="167"/>
                  <a:pt x="314" y="198"/>
                </a:cubicBezTo>
                <a:cubicBezTo>
                  <a:pt x="319" y="233"/>
                  <a:pt x="331" y="252"/>
                  <a:pt x="296" y="264"/>
                </a:cubicBezTo>
                <a:cubicBezTo>
                  <a:pt x="294" y="296"/>
                  <a:pt x="301" y="330"/>
                  <a:pt x="290" y="360"/>
                </a:cubicBezTo>
                <a:cubicBezTo>
                  <a:pt x="285" y="374"/>
                  <a:pt x="254" y="384"/>
                  <a:pt x="254" y="384"/>
                </a:cubicBezTo>
                <a:cubicBezTo>
                  <a:pt x="241" y="423"/>
                  <a:pt x="204" y="440"/>
                  <a:pt x="176" y="468"/>
                </a:cubicBezTo>
                <a:cubicBezTo>
                  <a:pt x="183" y="496"/>
                  <a:pt x="188" y="506"/>
                  <a:pt x="212" y="522"/>
                </a:cubicBezTo>
                <a:cubicBezTo>
                  <a:pt x="206" y="566"/>
                  <a:pt x="221" y="628"/>
                  <a:pt x="182" y="654"/>
                </a:cubicBezTo>
                <a:cubicBezTo>
                  <a:pt x="175" y="703"/>
                  <a:pt x="146" y="798"/>
                  <a:pt x="110" y="834"/>
                </a:cubicBezTo>
                <a:cubicBezTo>
                  <a:pt x="96" y="877"/>
                  <a:pt x="135" y="851"/>
                  <a:pt x="98" y="888"/>
                </a:cubicBezTo>
                <a:cubicBezTo>
                  <a:pt x="90" y="909"/>
                  <a:pt x="89" y="933"/>
                  <a:pt x="80" y="954"/>
                </a:cubicBezTo>
                <a:cubicBezTo>
                  <a:pt x="77" y="962"/>
                  <a:pt x="67" y="965"/>
                  <a:pt x="62" y="972"/>
                </a:cubicBezTo>
                <a:cubicBezTo>
                  <a:pt x="53" y="983"/>
                  <a:pt x="46" y="996"/>
                  <a:pt x="38" y="1008"/>
                </a:cubicBezTo>
                <a:cubicBezTo>
                  <a:pt x="25" y="1028"/>
                  <a:pt x="28" y="1053"/>
                  <a:pt x="14" y="1074"/>
                </a:cubicBezTo>
                <a:cubicBezTo>
                  <a:pt x="12" y="1084"/>
                  <a:pt x="10" y="1094"/>
                  <a:pt x="8" y="1104"/>
                </a:cubicBezTo>
                <a:cubicBezTo>
                  <a:pt x="6" y="1110"/>
                  <a:pt x="0" y="1116"/>
                  <a:pt x="2" y="1122"/>
                </a:cubicBezTo>
                <a:cubicBezTo>
                  <a:pt x="7" y="1136"/>
                  <a:pt x="26" y="1158"/>
                  <a:pt x="26" y="1158"/>
                </a:cubicBezTo>
                <a:cubicBezTo>
                  <a:pt x="28" y="1168"/>
                  <a:pt x="28" y="1178"/>
                  <a:pt x="32" y="1188"/>
                </a:cubicBezTo>
                <a:cubicBezTo>
                  <a:pt x="35" y="1195"/>
                  <a:pt x="42" y="1199"/>
                  <a:pt x="44" y="1206"/>
                </a:cubicBezTo>
                <a:cubicBezTo>
                  <a:pt x="52" y="1231"/>
                  <a:pt x="54" y="1259"/>
                  <a:pt x="62" y="1284"/>
                </a:cubicBezTo>
                <a:cubicBezTo>
                  <a:pt x="60" y="1296"/>
                  <a:pt x="61" y="1309"/>
                  <a:pt x="56" y="1320"/>
                </a:cubicBezTo>
                <a:cubicBezTo>
                  <a:pt x="53" y="1326"/>
                  <a:pt x="40" y="1325"/>
                  <a:pt x="38" y="1332"/>
                </a:cubicBezTo>
                <a:cubicBezTo>
                  <a:pt x="35" y="1340"/>
                  <a:pt x="42" y="1348"/>
                  <a:pt x="44" y="1356"/>
                </a:cubicBezTo>
                <a:cubicBezTo>
                  <a:pt x="52" y="1385"/>
                  <a:pt x="69" y="1424"/>
                  <a:pt x="98" y="1434"/>
                </a:cubicBezTo>
                <a:cubicBezTo>
                  <a:pt x="110" y="1471"/>
                  <a:pt x="113" y="1478"/>
                  <a:pt x="146" y="1500"/>
                </a:cubicBezTo>
                <a:cubicBezTo>
                  <a:pt x="162" y="1524"/>
                  <a:pt x="182" y="1550"/>
                  <a:pt x="206" y="1566"/>
                </a:cubicBezTo>
                <a:cubicBezTo>
                  <a:pt x="234" y="1608"/>
                  <a:pt x="216" y="1630"/>
                  <a:pt x="272" y="1644"/>
                </a:cubicBezTo>
                <a:cubicBezTo>
                  <a:pt x="300" y="1686"/>
                  <a:pt x="317" y="1689"/>
                  <a:pt x="350" y="1722"/>
                </a:cubicBezTo>
                <a:cubicBezTo>
                  <a:pt x="360" y="1751"/>
                  <a:pt x="344" y="1773"/>
                  <a:pt x="344" y="1800"/>
                </a:cubicBezTo>
                <a:cubicBezTo>
                  <a:pt x="344" y="1802"/>
                  <a:pt x="348" y="1800"/>
                  <a:pt x="350" y="180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mc:AlternateContent xmlns:mc="http://schemas.openxmlformats.org/markup-compatibility/2006" xmlns:a14="http://schemas.microsoft.com/office/drawing/2010/main">
        <mc:Choice Requires="a14">
          <p:sp>
            <p:nvSpPr>
              <p:cNvPr id="4" name="矩形 3"/>
              <p:cNvSpPr/>
              <p:nvPr/>
            </p:nvSpPr>
            <p:spPr>
              <a:xfrm>
                <a:off x="3026801" y="5616416"/>
                <a:ext cx="6138397" cy="9140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𝐼</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𝐼</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den>
                          </m:f>
                          <m:r>
                            <a:rPr lang="en-US" altLang="zh-CN" sz="2400" b="0" i="1" smtClean="0">
                              <a:latin typeface="Cambria Math" panose="02040503050406030204" pitchFamily="18" charset="0"/>
                            </a:rPr>
                            <m:t>𝐼</m:t>
                          </m:r>
                        </m:e>
                      </m:d>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m:t>
                          </m:r>
                        </m:sup>
                      </m:sSup>
                      <m:r>
                        <a:rPr lang="en-US" altLang="zh-CN" sz="2400" b="0" i="1" smtClean="0">
                          <a:latin typeface="Cambria Math" panose="02040503050406030204" pitchFamily="18" charset="0"/>
                        </a:rPr>
                        <m:t>=</m:t>
                      </m:r>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argmin</m:t>
                          </m:r>
                        </m:e>
                        <m:lim>
                          <m:r>
                            <a:rPr lang="en-US" altLang="zh-CN" sz="2400" b="0" i="1" smtClean="0">
                              <a:latin typeface="Cambria Math" panose="02040503050406030204" pitchFamily="18" charset="0"/>
                            </a:rPr>
                            <m:t>𝑠</m:t>
                          </m:r>
                        </m:lim>
                      </m:limLow>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3026801" y="5616416"/>
                <a:ext cx="6138397" cy="914096"/>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268480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041"/>
                                        </p:tgtEl>
                                        <p:attrNameLst>
                                          <p:attrName>style.visibility</p:attrName>
                                        </p:attrNameLst>
                                      </p:cBhvr>
                                      <p:to>
                                        <p:strVal val="visible"/>
                                      </p:to>
                                    </p:set>
                                    <p:animEffect transition="in" filter="fade">
                                      <p:cBhvr>
                                        <p:cTn id="7" dur="1000"/>
                                        <p:tgtEl>
                                          <p:spTgt spid="44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br>
              <a:rPr lang="en-US" altLang="zh-CN" sz="3300" dirty="0">
                <a:ea typeface="宋体" panose="02010600030101010101" pitchFamily="2" charset="-122"/>
              </a:rPr>
            </a:br>
            <a:r>
              <a:rPr lang="en-US" altLang="zh-CN" sz="3300" dirty="0">
                <a:latin typeface="Times New Roman" panose="02020603050405020304" pitchFamily="18" charset="0"/>
                <a:ea typeface="宋体" panose="02010600030101010101" pitchFamily="2" charset="-122"/>
                <a:cs typeface="Times New Roman" panose="02020603050405020304" pitchFamily="18" charset="0"/>
              </a:rPr>
              <a:t>Pixel Attribute </a:t>
            </a:r>
            <a:r>
              <a:rPr lang="en-US" altLang="zh-CN" sz="3300"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sz="3300" dirty="0">
                <a:latin typeface="Times New Roman" panose="02020603050405020304" pitchFamily="18" charset="0"/>
                <a:ea typeface="宋体" panose="02010600030101010101" pitchFamily="2" charset="-122"/>
                <a:cs typeface="Times New Roman" panose="02020603050405020304" pitchFamily="18" charset="0"/>
              </a:rPr>
              <a:t>Dynamic Programming</a:t>
            </a:r>
          </a:p>
        </p:txBody>
      </p:sp>
      <p:graphicFrame>
        <p:nvGraphicFramePr>
          <p:cNvPr id="142340" name="Group 4"/>
          <p:cNvGraphicFramePr>
            <a:graphicFrameLocks noGrp="1"/>
          </p:cNvGraphicFramePr>
          <p:nvPr/>
        </p:nvGraphicFramePr>
        <p:xfrm>
          <a:off x="3278188" y="2743200"/>
          <a:ext cx="3884612" cy="3370264"/>
        </p:xfrm>
        <a:graphic>
          <a:graphicData uri="http://schemas.openxmlformats.org/drawingml/2006/table">
            <a:tbl>
              <a:tblPr/>
              <a:tblGrid>
                <a:gridCol w="9715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969962">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842963">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12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3</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2963">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9</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9</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1375">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7</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2</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42963">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ts val="600"/>
                        </a:spcBef>
                        <a:spcAft>
                          <a:spcPts val="600"/>
                        </a:spcAft>
                        <a:buClr>
                          <a:schemeClr val="accent2"/>
                        </a:buClr>
                        <a:buSzPct val="110000"/>
                        <a:buFontTx/>
                        <a:buNone/>
                        <a:tabLst/>
                      </a:pPr>
                      <a:r>
                        <a:rPr kumimoji="0" lang="en-US" sz="3200" b="0" i="0" u="none" strike="noStrike" cap="none" normalizeH="0" baseline="0">
                          <a:ln>
                            <a:noFill/>
                          </a:ln>
                          <a:solidFill>
                            <a:schemeClr val="tx2"/>
                          </a:solidFill>
                          <a:effectLst/>
                          <a:latin typeface="Arial Black" pitchFamily="34" charset="0"/>
                        </a:rPr>
                        <a:t>8</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28" name="Rectangle 31"/>
          <p:cNvSpPr>
            <a:spLocks noChangeArrowheads="1"/>
          </p:cNvSpPr>
          <p:nvPr/>
        </p:nvSpPr>
        <p:spPr bwMode="auto">
          <a:xfrm>
            <a:off x="3278188" y="3586163"/>
            <a:ext cx="971550" cy="842962"/>
          </a:xfrm>
          <a:prstGeom prst="rect">
            <a:avLst/>
          </a:prstGeom>
          <a:solidFill>
            <a:srgbClr val="00FFFF">
              <a:alpha val="39999"/>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4129" name="Rectangle 35"/>
          <p:cNvSpPr>
            <a:spLocks noChangeArrowheads="1"/>
          </p:cNvSpPr>
          <p:nvPr/>
        </p:nvSpPr>
        <p:spPr bwMode="auto">
          <a:xfrm>
            <a:off x="3278188" y="2751138"/>
            <a:ext cx="3884612" cy="842962"/>
          </a:xfrm>
          <a:prstGeom prst="rect">
            <a:avLst/>
          </a:prstGeom>
          <a:solidFill>
            <a:srgbClr val="00FFFF">
              <a:alpha val="39999"/>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4130" name="Line 32"/>
          <p:cNvSpPr>
            <a:spLocks noChangeShapeType="1"/>
          </p:cNvSpPr>
          <p:nvPr/>
        </p:nvSpPr>
        <p:spPr bwMode="auto">
          <a:xfrm>
            <a:off x="3886200" y="3276600"/>
            <a:ext cx="6096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1" name="Line 33"/>
          <p:cNvSpPr>
            <a:spLocks noChangeShapeType="1"/>
          </p:cNvSpPr>
          <p:nvPr/>
        </p:nvSpPr>
        <p:spPr bwMode="auto">
          <a:xfrm flipH="1">
            <a:off x="4876800" y="3352801"/>
            <a:ext cx="685800" cy="4937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32" name="Line 34"/>
          <p:cNvSpPr>
            <a:spLocks noChangeShapeType="1"/>
          </p:cNvSpPr>
          <p:nvPr/>
        </p:nvSpPr>
        <p:spPr bwMode="auto">
          <a:xfrm>
            <a:off x="4724400" y="3352800"/>
            <a:ext cx="0" cy="457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2210387" y="1776620"/>
                <a:ext cx="879106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𝐸</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e>
                              </m:d>
                            </m:e>
                          </m:d>
                        </m:e>
                      </m:func>
                    </m:oMath>
                  </m:oMathPara>
                </a14:m>
                <a:endParaRPr lang="zh-CN" altLang="en-US" sz="2400" i="1" dirty="0"/>
              </a:p>
            </p:txBody>
          </p:sp>
        </mc:Choice>
        <mc:Fallback xmlns="">
          <p:sp>
            <p:nvSpPr>
              <p:cNvPr id="2" name="文本框 1"/>
              <p:cNvSpPr txBox="1">
                <a:spLocks noRot="1" noChangeAspect="1" noMove="1" noResize="1" noEditPoints="1" noAdjustHandles="1" noChangeArrowheads="1" noChangeShapeType="1" noTextEdit="1"/>
              </p:cNvSpPr>
              <p:nvPr/>
            </p:nvSpPr>
            <p:spPr>
              <a:xfrm>
                <a:off x="2210387" y="1776620"/>
                <a:ext cx="8791061" cy="416845"/>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0233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defRPr/>
            </a:pPr>
            <a:r>
              <a:rPr lang="en-US" dirty="0">
                <a:latin typeface="Times New Roman" panose="02020603050405020304" pitchFamily="18" charset="0"/>
                <a:cs typeface="Times New Roman" panose="02020603050405020304" pitchFamily="18" charset="0"/>
              </a:rPr>
              <a:t>Video?</a:t>
            </a:r>
          </a:p>
        </p:txBody>
      </p:sp>
      <p:sp>
        <p:nvSpPr>
          <p:cNvPr id="20484" name="Rectangle 3"/>
          <p:cNvSpPr>
            <a:spLocks noGrp="1" noChangeArrowheads="1"/>
          </p:cNvSpPr>
          <p:nvPr>
            <p:ph type="body" idx="1"/>
          </p:nvPr>
        </p:nvSpPr>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Naive… frame by frame independently </a:t>
            </a:r>
          </a:p>
        </p:txBody>
      </p:sp>
      <p:pic>
        <p:nvPicPr>
          <p:cNvPr id="156685" name="Picture 13" descr="Clipboard02"/>
          <p:cNvPicPr>
            <a:picLocks noChangeAspect="1" noChangeArrowheads="1"/>
          </p:cNvPicPr>
          <p:nvPr/>
        </p:nvPicPr>
        <p:blipFill>
          <a:blip r:embed="rId2">
            <a:extLst>
              <a:ext uri="{28A0092B-C50C-407E-A947-70E740481C1C}">
                <a14:useLocalDpi xmlns:a14="http://schemas.microsoft.com/office/drawing/2010/main" val="0"/>
              </a:ext>
            </a:extLst>
          </a:blip>
          <a:srcRect l="12862" t="25714" r="12831" b="26666"/>
          <a:stretch>
            <a:fillRect/>
          </a:stretch>
        </p:blipFill>
        <p:spPr bwMode="auto">
          <a:xfrm>
            <a:off x="2895600" y="2971800"/>
            <a:ext cx="3962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6" name="Picture 14" descr="Clipboard04"/>
          <p:cNvPicPr>
            <a:picLocks noChangeAspect="1" noChangeArrowheads="1"/>
          </p:cNvPicPr>
          <p:nvPr/>
        </p:nvPicPr>
        <p:blipFill>
          <a:blip r:embed="rId3">
            <a:extLst>
              <a:ext uri="{28A0092B-C50C-407E-A947-70E740481C1C}">
                <a14:useLocalDpi xmlns:a14="http://schemas.microsoft.com/office/drawing/2010/main" val="0"/>
              </a:ext>
            </a:extLst>
          </a:blip>
          <a:srcRect l="12862" t="25714" r="12831" b="26666"/>
          <a:stretch>
            <a:fillRect/>
          </a:stretch>
        </p:blipFill>
        <p:spPr bwMode="auto">
          <a:xfrm>
            <a:off x="4114800" y="3810000"/>
            <a:ext cx="3962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7" name="Picture 15" descr="Clipboard03"/>
          <p:cNvPicPr>
            <a:picLocks noChangeAspect="1" noChangeArrowheads="1"/>
          </p:cNvPicPr>
          <p:nvPr/>
        </p:nvPicPr>
        <p:blipFill>
          <a:blip r:embed="rId4">
            <a:extLst>
              <a:ext uri="{28A0092B-C50C-407E-A947-70E740481C1C}">
                <a14:useLocalDpi xmlns:a14="http://schemas.microsoft.com/office/drawing/2010/main" val="0"/>
              </a:ext>
            </a:extLst>
          </a:blip>
          <a:srcRect l="12857" t="25714" r="12857" b="26666"/>
          <a:stretch>
            <a:fillRect/>
          </a:stretch>
        </p:blipFill>
        <p:spPr bwMode="auto">
          <a:xfrm>
            <a:off x="5410200" y="4648200"/>
            <a:ext cx="3962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0"/>
          <p:cNvGrpSpPr>
            <a:grpSpLocks/>
          </p:cNvGrpSpPr>
          <p:nvPr/>
        </p:nvGrpSpPr>
        <p:grpSpPr bwMode="auto">
          <a:xfrm>
            <a:off x="7162800" y="2895600"/>
            <a:ext cx="2514600" cy="1676400"/>
            <a:chOff x="3552" y="1824"/>
            <a:chExt cx="1584" cy="1056"/>
          </a:xfrm>
        </p:grpSpPr>
        <p:sp>
          <p:nvSpPr>
            <p:cNvPr id="20489" name="Line 16"/>
            <p:cNvSpPr>
              <a:spLocks noChangeShapeType="1"/>
            </p:cNvSpPr>
            <p:nvPr/>
          </p:nvSpPr>
          <p:spPr bwMode="auto">
            <a:xfrm>
              <a:off x="3552" y="1824"/>
              <a:ext cx="1584" cy="1056"/>
            </a:xfrm>
            <a:prstGeom prst="line">
              <a:avLst/>
            </a:prstGeom>
            <a:noFill/>
            <a:ln w="38100">
              <a:solidFill>
                <a:schemeClr val="tx1"/>
              </a:solidFill>
              <a:round/>
              <a:headEnd/>
              <a:tailEnd type="arrow"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0" name="Text Box 17"/>
            <p:cNvSpPr txBox="1">
              <a:spLocks noChangeArrowheads="1"/>
            </p:cNvSpPr>
            <p:nvPr/>
          </p:nvSpPr>
          <p:spPr bwMode="auto">
            <a:xfrm>
              <a:off x="4128" y="2016"/>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zh-CN">
                  <a:ea typeface="宋体" panose="02010600030101010101" pitchFamily="2" charset="-122"/>
                </a:rPr>
                <a:t>Time</a:t>
              </a:r>
            </a:p>
          </p:txBody>
        </p:sp>
      </p:grpSp>
    </p:spTree>
    <p:extLst>
      <p:ext uri="{BB962C8B-B14F-4D97-AF65-F5344CB8AC3E}">
        <p14:creationId xmlns:p14="http://schemas.microsoft.com/office/powerpoint/2010/main" val="3346932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6685"/>
                                        </p:tgtEl>
                                        <p:attrNameLst>
                                          <p:attrName>style.visibility</p:attrName>
                                        </p:attrNameLst>
                                      </p:cBhvr>
                                      <p:to>
                                        <p:strVal val="visible"/>
                                      </p:to>
                                    </p:set>
                                    <p:animEffect transition="in" filter="fade">
                                      <p:cBhvr>
                                        <p:cTn id="7" dur="1000"/>
                                        <p:tgtEl>
                                          <p:spTgt spid="156685"/>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nodeType="afterGroup">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6686"/>
                                        </p:tgtEl>
                                        <p:attrNameLst>
                                          <p:attrName>style.visibility</p:attrName>
                                        </p:attrNameLst>
                                      </p:cBhvr>
                                      <p:to>
                                        <p:strVal val="visible"/>
                                      </p:to>
                                    </p:set>
                                    <p:animEffect transition="in" filter="fade">
                                      <p:cBhvr>
                                        <p:cTn id="14" dur="1000"/>
                                        <p:tgtEl>
                                          <p:spTgt spid="156686"/>
                                        </p:tgtEl>
                                      </p:cBhvr>
                                    </p:animEffect>
                                  </p:childTnLst>
                                </p:cTn>
                              </p:par>
                            </p:childTnLst>
                          </p:cTn>
                        </p:par>
                        <p:par>
                          <p:cTn id="15" fill="hold" nodeType="afterGroup">
                            <p:stCondLst>
                              <p:cond delay="2000"/>
                            </p:stCondLst>
                            <p:childTnLst>
                              <p:par>
                                <p:cTn id="16" presetID="10" presetClass="entr" presetSubtype="0" fill="hold" nodeType="afterEffect">
                                  <p:stCondLst>
                                    <p:cond delay="0"/>
                                  </p:stCondLst>
                                  <p:childTnLst>
                                    <p:set>
                                      <p:cBhvr>
                                        <p:cTn id="17" dur="1" fill="hold">
                                          <p:stCondLst>
                                            <p:cond delay="0"/>
                                          </p:stCondLst>
                                        </p:cTn>
                                        <p:tgtEl>
                                          <p:spTgt spid="156687"/>
                                        </p:tgtEl>
                                        <p:attrNameLst>
                                          <p:attrName>style.visibility</p:attrName>
                                        </p:attrNameLst>
                                      </p:cBhvr>
                                      <p:to>
                                        <p:strVal val="visible"/>
                                      </p:to>
                                    </p:set>
                                    <p:animEffect transition="in" filter="fade">
                                      <p:cBhvr>
                                        <p:cTn id="18" dur="1000"/>
                                        <p:tgtEl>
                                          <p:spTgt spid="156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7"/>
          <p:cNvSpPr>
            <a:spLocks noChangeArrowheads="1"/>
          </p:cNvSpPr>
          <p:nvPr/>
        </p:nvSpPr>
        <p:spPr bwMode="auto">
          <a:xfrm>
            <a:off x="528638" y="1371600"/>
            <a:ext cx="10825162" cy="5486400"/>
          </a:xfrm>
          <a:prstGeom prst="rect">
            <a:avLst/>
          </a:prstGeom>
          <a:solidFill>
            <a:schemeClr val="accent1">
              <a:alpha val="39999"/>
            </a:schemeClr>
          </a:solidFill>
          <a:ln w="9525">
            <a:solidFill>
              <a:srgbClr val="000000"/>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228356" name="Rectangle 4"/>
          <p:cNvSpPr>
            <a:spLocks noGrp="1" noChangeArrowheads="1"/>
          </p:cNvSpPr>
          <p:nvPr>
            <p:ph type="title"/>
          </p:nvPr>
        </p:nvSpPr>
        <p:spPr>
          <a:xfrm>
            <a:off x="872558" y="283845"/>
            <a:ext cx="10515600" cy="1325563"/>
          </a:xfrm>
        </p:spPr>
        <p:txBody>
          <a:bodyPr/>
          <a:lstStyle/>
          <a:p>
            <a:pPr eaLnBrk="1" hangingPunct="1">
              <a:defRPr/>
            </a:pPr>
            <a:r>
              <a:rPr lang="en-US" dirty="0">
                <a:latin typeface="Times New Roman" panose="02020603050405020304" pitchFamily="18" charset="0"/>
                <a:cs typeface="Times New Roman" panose="02020603050405020304" pitchFamily="18" charset="0"/>
              </a:rPr>
              <a:t>Jittery Results</a:t>
            </a:r>
          </a:p>
        </p:txBody>
      </p:sp>
      <p:pic>
        <p:nvPicPr>
          <p:cNvPr id="228358" name="video1_retarget_independent.avi">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3500438" y="1403351"/>
            <a:ext cx="5259841" cy="5454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AutoShape 9"/>
          <p:cNvSpPr>
            <a:spLocks noChangeArrowheads="1"/>
          </p:cNvSpPr>
          <p:nvPr/>
        </p:nvSpPr>
        <p:spPr bwMode="auto">
          <a:xfrm>
            <a:off x="1415484" y="3749675"/>
            <a:ext cx="1066800" cy="762000"/>
          </a:xfrm>
          <a:custGeom>
            <a:avLst/>
            <a:gdLst>
              <a:gd name="T0" fmla="*/ 655637 w 21600"/>
              <a:gd name="T1" fmla="*/ 0 h 21600"/>
              <a:gd name="T2" fmla="*/ 0 w 21600"/>
              <a:gd name="T3" fmla="*/ 381000 h 21600"/>
              <a:gd name="T4" fmla="*/ 655637 w 21600"/>
              <a:gd name="T5" fmla="*/ 762000 h 21600"/>
              <a:gd name="T6" fmla="*/ 1066800 w 21600"/>
              <a:gd name="T7" fmla="*/ 381000 h 21600"/>
              <a:gd name="T8" fmla="*/ 17694720 60000 65536"/>
              <a:gd name="T9" fmla="*/ 11796480 60000 65536"/>
              <a:gd name="T10" fmla="*/ 5898240 60000 65536"/>
              <a:gd name="T11" fmla="*/ 0 60000 65536"/>
              <a:gd name="T12" fmla="*/ 3375 w 21600"/>
              <a:gd name="T13" fmla="*/ 4680 h 21600"/>
              <a:gd name="T14" fmla="*/ 16883 w 21600"/>
              <a:gd name="T15" fmla="*/ 16920 h 21600"/>
            </a:gdLst>
            <a:ahLst/>
            <a:cxnLst>
              <a:cxn ang="T8">
                <a:pos x="T0" y="T1"/>
              </a:cxn>
              <a:cxn ang="T9">
                <a:pos x="T2" y="T3"/>
              </a:cxn>
              <a:cxn ang="T10">
                <a:pos x="T4" y="T5"/>
              </a:cxn>
              <a:cxn ang="T11">
                <a:pos x="T6" y="T7"/>
              </a:cxn>
            </a:cxnLst>
            <a:rect l="T12" t="T13" r="T14" b="T15"/>
            <a:pathLst>
              <a:path w="21600" h="21600">
                <a:moveTo>
                  <a:pt x="13275" y="0"/>
                </a:moveTo>
                <a:lnTo>
                  <a:pt x="13275" y="4680"/>
                </a:lnTo>
                <a:lnTo>
                  <a:pt x="3375" y="4680"/>
                </a:lnTo>
                <a:lnTo>
                  <a:pt x="3375" y="16920"/>
                </a:lnTo>
                <a:lnTo>
                  <a:pt x="13275" y="16920"/>
                </a:lnTo>
                <a:lnTo>
                  <a:pt x="13275" y="21600"/>
                </a:lnTo>
                <a:lnTo>
                  <a:pt x="21600" y="10800"/>
                </a:lnTo>
                <a:close/>
              </a:path>
              <a:path w="21600" h="21600">
                <a:moveTo>
                  <a:pt x="1350" y="4680"/>
                </a:moveTo>
                <a:lnTo>
                  <a:pt x="1350" y="16920"/>
                </a:lnTo>
                <a:lnTo>
                  <a:pt x="2700" y="16920"/>
                </a:lnTo>
                <a:lnTo>
                  <a:pt x="2700" y="4680"/>
                </a:lnTo>
                <a:close/>
              </a:path>
              <a:path w="21600" h="21600">
                <a:moveTo>
                  <a:pt x="0" y="4680"/>
                </a:moveTo>
                <a:lnTo>
                  <a:pt x="0" y="16920"/>
                </a:lnTo>
                <a:lnTo>
                  <a:pt x="675" y="16920"/>
                </a:lnTo>
                <a:lnTo>
                  <a:pt x="675" y="4680"/>
                </a:lnTo>
                <a:close/>
              </a:path>
            </a:pathLst>
          </a:custGeom>
          <a:solidFill>
            <a:schemeClr val="accent1">
              <a:alpha val="39999"/>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
        <p:nvSpPr>
          <p:cNvPr id="21511" name="AutoShape 10"/>
          <p:cNvSpPr>
            <a:spLocks noChangeArrowheads="1"/>
          </p:cNvSpPr>
          <p:nvPr/>
        </p:nvSpPr>
        <p:spPr bwMode="auto">
          <a:xfrm flipH="1">
            <a:off x="9634537" y="3749675"/>
            <a:ext cx="1066800" cy="762000"/>
          </a:xfrm>
          <a:custGeom>
            <a:avLst/>
            <a:gdLst>
              <a:gd name="T0" fmla="*/ 655637 w 21600"/>
              <a:gd name="T1" fmla="*/ 0 h 21600"/>
              <a:gd name="T2" fmla="*/ 0 w 21600"/>
              <a:gd name="T3" fmla="*/ 381000 h 21600"/>
              <a:gd name="T4" fmla="*/ 655637 w 21600"/>
              <a:gd name="T5" fmla="*/ 762000 h 21600"/>
              <a:gd name="T6" fmla="*/ 1066800 w 21600"/>
              <a:gd name="T7" fmla="*/ 381000 h 21600"/>
              <a:gd name="T8" fmla="*/ 17694720 60000 65536"/>
              <a:gd name="T9" fmla="*/ 11796480 60000 65536"/>
              <a:gd name="T10" fmla="*/ 5898240 60000 65536"/>
              <a:gd name="T11" fmla="*/ 0 60000 65536"/>
              <a:gd name="T12" fmla="*/ 3375 w 21600"/>
              <a:gd name="T13" fmla="*/ 4680 h 21600"/>
              <a:gd name="T14" fmla="*/ 16883 w 21600"/>
              <a:gd name="T15" fmla="*/ 16920 h 21600"/>
            </a:gdLst>
            <a:ahLst/>
            <a:cxnLst>
              <a:cxn ang="T8">
                <a:pos x="T0" y="T1"/>
              </a:cxn>
              <a:cxn ang="T9">
                <a:pos x="T2" y="T3"/>
              </a:cxn>
              <a:cxn ang="T10">
                <a:pos x="T4" y="T5"/>
              </a:cxn>
              <a:cxn ang="T11">
                <a:pos x="T6" y="T7"/>
              </a:cxn>
            </a:cxnLst>
            <a:rect l="T12" t="T13" r="T14" b="T15"/>
            <a:pathLst>
              <a:path w="21600" h="21600">
                <a:moveTo>
                  <a:pt x="13275" y="0"/>
                </a:moveTo>
                <a:lnTo>
                  <a:pt x="13275" y="4680"/>
                </a:lnTo>
                <a:lnTo>
                  <a:pt x="3375" y="4680"/>
                </a:lnTo>
                <a:lnTo>
                  <a:pt x="3375" y="16920"/>
                </a:lnTo>
                <a:lnTo>
                  <a:pt x="13275" y="16920"/>
                </a:lnTo>
                <a:lnTo>
                  <a:pt x="13275" y="21600"/>
                </a:lnTo>
                <a:lnTo>
                  <a:pt x="21600" y="10800"/>
                </a:lnTo>
                <a:close/>
              </a:path>
              <a:path w="21600" h="21600">
                <a:moveTo>
                  <a:pt x="1350" y="4680"/>
                </a:moveTo>
                <a:lnTo>
                  <a:pt x="1350" y="16920"/>
                </a:lnTo>
                <a:lnTo>
                  <a:pt x="2700" y="16920"/>
                </a:lnTo>
                <a:lnTo>
                  <a:pt x="2700" y="4680"/>
                </a:lnTo>
                <a:close/>
              </a:path>
              <a:path w="21600" h="21600">
                <a:moveTo>
                  <a:pt x="0" y="4680"/>
                </a:moveTo>
                <a:lnTo>
                  <a:pt x="0" y="16920"/>
                </a:lnTo>
                <a:lnTo>
                  <a:pt x="675" y="16920"/>
                </a:lnTo>
                <a:lnTo>
                  <a:pt x="675" y="4680"/>
                </a:lnTo>
                <a:close/>
              </a:path>
            </a:pathLst>
          </a:custGeom>
          <a:solidFill>
            <a:schemeClr val="accent1">
              <a:alpha val="39999"/>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zh-CN" altLang="zh-CN"/>
          </a:p>
        </p:txBody>
      </p:sp>
    </p:spTree>
    <p:extLst>
      <p:ext uri="{BB962C8B-B14F-4D97-AF65-F5344CB8AC3E}">
        <p14:creationId xmlns:p14="http://schemas.microsoft.com/office/powerpoint/2010/main" val="1382599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6600" fill="hold"/>
                                        <p:tgtEl>
                                          <p:spTgt spid="22835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2835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1.0"/>
</p:tagLst>
</file>

<file path=ppt/tags/tag2.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1.0"/>
</p:tagLst>
</file>

<file path=ppt/tags/tag6.xml><?xml version="1.0" encoding="utf-8"?>
<p:tagLst xmlns:a="http://schemas.openxmlformats.org/drawingml/2006/main" xmlns:r="http://schemas.openxmlformats.org/officeDocument/2006/relationships" xmlns:p="http://schemas.openxmlformats.org/presentationml/2006/main">
  <p:tag name="PA" val="v3.1.0"/>
</p:tagLst>
</file>

<file path=ppt/tags/tag7.xml><?xml version="1.0" encoding="utf-8"?>
<p:tagLst xmlns:a="http://schemas.openxmlformats.org/drawingml/2006/main" xmlns:r="http://schemas.openxmlformats.org/officeDocument/2006/relationships" xmlns:p="http://schemas.openxmlformats.org/presentationml/2006/main">
  <p:tag name="PA" val="v3.1.0"/>
</p:tagLst>
</file>

<file path=ppt/tags/tag8.xml><?xml version="1.0" encoding="utf-8"?>
<p:tagLst xmlns:a="http://schemas.openxmlformats.org/drawingml/2006/main" xmlns:r="http://schemas.openxmlformats.org/officeDocument/2006/relationships" xmlns:p="http://schemas.openxmlformats.org/presentationml/2006/main">
  <p:tag name="PA" val="v3.1.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712</Words>
  <Application>Microsoft Office PowerPoint</Application>
  <PresentationFormat>宽屏</PresentationFormat>
  <Paragraphs>178</Paragraphs>
  <Slides>32</Slides>
  <Notes>11</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6" baseType="lpstr">
      <vt:lpstr>iekie-Weilaiti</vt:lpstr>
      <vt:lpstr>等线</vt:lpstr>
      <vt:lpstr>等线 Light</vt:lpstr>
      <vt:lpstr>方正兰亭超细黑简体</vt:lpstr>
      <vt:lpstr>宋体</vt:lpstr>
      <vt:lpstr>Arial</vt:lpstr>
      <vt:lpstr>Arial Black</vt:lpstr>
      <vt:lpstr>Calibri</vt:lpstr>
      <vt:lpstr>Cambria Math</vt:lpstr>
      <vt:lpstr>Symbol</vt:lpstr>
      <vt:lpstr>Times New Roman</vt:lpstr>
      <vt:lpstr>Wingdings</vt:lpstr>
      <vt:lpstr>第一PPT，www.1ppt.com</vt:lpstr>
      <vt:lpstr>Photo Editor Photo</vt:lpstr>
      <vt:lpstr>PowerPoint 演示文稿</vt:lpstr>
      <vt:lpstr>PowerPoint 演示文稿</vt:lpstr>
      <vt:lpstr>PowerPoint 演示文稿</vt:lpstr>
      <vt:lpstr>A Seam</vt:lpstr>
      <vt:lpstr>Finding the Seam?</vt:lpstr>
      <vt:lpstr>The Optimal Seam</vt:lpstr>
      <vt:lpstr> Pixel Attribute  Dynamic Programming</vt:lpstr>
      <vt:lpstr>Video?</vt:lpstr>
      <vt:lpstr>Jittery Results</vt:lpstr>
      <vt:lpstr>Global Solution</vt:lpstr>
      <vt:lpstr>One 3D Seam</vt:lpstr>
      <vt:lpstr>What is the challenge?</vt:lpstr>
      <vt:lpstr>Standard Construction</vt:lpstr>
      <vt:lpstr>Constraints</vt:lpstr>
      <vt:lpstr>Constraints</vt:lpstr>
      <vt:lpstr>Piecewise vs. Connected</vt:lpstr>
      <vt:lpstr>New Construction </vt:lpstr>
      <vt:lpstr>New Construction Guarantees Monotonic Seams</vt:lpstr>
      <vt:lpstr>New Construction Guarantees Connected Seams</vt:lpstr>
      <vt:lpstr>3D Graph Construction</vt:lpstr>
      <vt:lpstr>PowerPoint 演示文稿</vt:lpstr>
      <vt:lpstr>任意裁剪</vt:lpstr>
      <vt:lpstr>物品消除</vt:lpstr>
      <vt:lpstr>PowerPoint 演示文稿</vt:lpstr>
      <vt:lpstr>图像裁剪</vt:lpstr>
      <vt:lpstr>图像消除</vt:lpstr>
      <vt:lpstr>视频裁剪</vt:lpstr>
      <vt:lpstr>PowerPoint 演示文稿</vt:lpstr>
      <vt:lpstr>完成的任务</vt:lpstr>
      <vt:lpstr>改进的空间</vt:lpstr>
      <vt:lpstr>参考资料</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点线商务模板</dc:title>
  <dc:creator>第一PPT</dc:creator>
  <cp:keywords>www.1ppt.com</cp:keywords>
  <dc:description>第一PPT，www.1ppt.com</dc:description>
  <cp:lastModifiedBy>lbc_1024@126.com</cp:lastModifiedBy>
  <cp:revision>43</cp:revision>
  <dcterms:created xsi:type="dcterms:W3CDTF">2018-05-08T08:49:27Z</dcterms:created>
  <dcterms:modified xsi:type="dcterms:W3CDTF">2019-06-14T07:19:04Z</dcterms:modified>
</cp:coreProperties>
</file>